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3" r:id="rId1"/>
  </p:sldMasterIdLst>
  <p:notesMasterIdLst>
    <p:notesMasterId r:id="rId16"/>
  </p:notesMasterIdLst>
  <p:handoutMasterIdLst>
    <p:handoutMasterId r:id="rId17"/>
  </p:handoutMasterIdLst>
  <p:sldIdLst>
    <p:sldId id="273" r:id="rId2"/>
    <p:sldId id="272" r:id="rId3"/>
    <p:sldId id="274" r:id="rId4"/>
    <p:sldId id="271" r:id="rId5"/>
    <p:sldId id="276" r:id="rId6"/>
    <p:sldId id="277" r:id="rId7"/>
    <p:sldId id="278" r:id="rId8"/>
    <p:sldId id="279" r:id="rId9"/>
    <p:sldId id="280" r:id="rId10"/>
    <p:sldId id="281" r:id="rId11"/>
    <p:sldId id="282" r:id="rId12"/>
    <p:sldId id="283" r:id="rId13"/>
    <p:sldId id="284" r:id="rId14"/>
    <p:sldId id="285" r:id="rId15"/>
  </p:sldIdLst>
  <p:sldSz cx="9144000" cy="6858000" type="screen4x3"/>
  <p:notesSz cx="6797675" cy="9928225"/>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D2"/>
    <a:srgbClr val="FFEEEE"/>
    <a:srgbClr val="FFFFEE"/>
    <a:srgbClr val="EEFFEE"/>
    <a:srgbClr val="FFEEFF"/>
    <a:srgbClr val="EEEEFF"/>
    <a:srgbClr val="FDFBE7"/>
    <a:srgbClr val="FDFBDE"/>
    <a:srgbClr val="FDFBCC"/>
    <a:srgbClr val="EBFF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ílus és rács nélkül">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038" autoAdjust="0"/>
    <p:restoredTop sz="68624" autoAdjust="0"/>
  </p:normalViewPr>
  <p:slideViewPr>
    <p:cSldViewPr snapToGrid="0" showGuides="1">
      <p:cViewPr varScale="1">
        <p:scale>
          <a:sx n="51" d="100"/>
          <a:sy n="51" d="100"/>
        </p:scale>
        <p:origin x="1632" y="66"/>
      </p:cViewPr>
      <p:guideLst>
        <p:guide orient="horz" pos="2160"/>
        <p:guide pos="2880"/>
      </p:guideLst>
    </p:cSldViewPr>
  </p:slideViewPr>
  <p:notesTextViewPr>
    <p:cViewPr>
      <p:scale>
        <a:sx n="1" d="1"/>
        <a:sy n="1" d="1"/>
      </p:scale>
      <p:origin x="0" y="0"/>
    </p:cViewPr>
  </p:notesTextViewPr>
  <p:notesViewPr>
    <p:cSldViewPr snapToGrid="0" showGuides="1">
      <p:cViewPr>
        <p:scale>
          <a:sx n="60" d="100"/>
          <a:sy n="60" d="100"/>
        </p:scale>
        <p:origin x="243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átum hely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AED699A-5C51-4077-831D-024EE33448CD}" type="datetimeFigureOut">
              <a:rPr lang="en-US" smtClean="0"/>
              <a:t>1/30/2017</a:t>
            </a:fld>
            <a:endParaRPr lang="en-US"/>
          </a:p>
        </p:txBody>
      </p:sp>
      <p:sp>
        <p:nvSpPr>
          <p:cNvPr id="4" name="Élőláb hely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Dia számának hely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C274969-431E-40CE-9C1E-93F3AF75C9EA}" type="slidenum">
              <a:rPr lang="en-US" smtClean="0"/>
              <a:t>‹#›</a:t>
            </a:fld>
            <a:endParaRPr lang="en-US"/>
          </a:p>
        </p:txBody>
      </p:sp>
    </p:spTree>
    <p:extLst>
      <p:ext uri="{BB962C8B-B14F-4D97-AF65-F5344CB8AC3E}">
        <p14:creationId xmlns:p14="http://schemas.microsoft.com/office/powerpoint/2010/main" val="29015008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átum hely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803596C-2F8E-427E-9A6C-501F5D180A9A}" type="datetimeFigureOut">
              <a:rPr lang="en-US" smtClean="0"/>
              <a:t>1/30/2017</a:t>
            </a:fld>
            <a:endParaRPr lang="en-US"/>
          </a:p>
        </p:txBody>
      </p:sp>
      <p:sp>
        <p:nvSpPr>
          <p:cNvPr id="4" name="Diakép hely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Jegyzetek hely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6" name="Élőláb hely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8" name="Dia számának helye 7"/>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61C8805-558B-45FE-808B-D13CEDCBDA26}" type="slidenum">
              <a:rPr lang="en-US" smtClean="0"/>
              <a:t>‹#›</a:t>
            </a:fld>
            <a:endParaRPr lang="en-US"/>
          </a:p>
        </p:txBody>
      </p:sp>
    </p:spTree>
    <p:extLst>
      <p:ext uri="{BB962C8B-B14F-4D97-AF65-F5344CB8AC3E}">
        <p14:creationId xmlns:p14="http://schemas.microsoft.com/office/powerpoint/2010/main" val="2941427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dirty="0"/>
          </a:p>
        </p:txBody>
      </p:sp>
      <p:sp>
        <p:nvSpPr>
          <p:cNvPr id="4" name="Dia számának helye 3"/>
          <p:cNvSpPr>
            <a:spLocks noGrp="1"/>
          </p:cNvSpPr>
          <p:nvPr>
            <p:ph type="sldNum" sz="quarter" idx="10"/>
          </p:nvPr>
        </p:nvSpPr>
        <p:spPr/>
        <p:txBody>
          <a:bodyPr/>
          <a:lstStyle/>
          <a:p>
            <a:fld id="{261C8805-558B-45FE-808B-D13CEDCBDA26}" type="slidenum">
              <a:rPr lang="en-US" smtClean="0"/>
              <a:t>1</a:t>
            </a:fld>
            <a:endParaRPr lang="en-US"/>
          </a:p>
        </p:txBody>
      </p:sp>
    </p:spTree>
    <p:extLst>
      <p:ext uri="{BB962C8B-B14F-4D97-AF65-F5344CB8AC3E}">
        <p14:creationId xmlns:p14="http://schemas.microsoft.com/office/powerpoint/2010/main" val="1418036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For many students, array formula is the magic </a:t>
            </a:r>
            <a:r>
              <a:rPr lang="en-US" sz="1400" dirty="0" smtClean="0"/>
              <a:t>use of function</a:t>
            </a:r>
            <a:r>
              <a:rPr lang="hu-HU" sz="1400" dirty="0" smtClean="0"/>
              <a:t>s</a:t>
            </a:r>
            <a:r>
              <a:rPr lang="en-US" sz="1400" dirty="0" smtClean="0"/>
              <a:t> </a:t>
            </a:r>
            <a:r>
              <a:rPr lang="en-US" sz="1400" dirty="0" smtClean="0"/>
              <a:t>what could solve all problem. (I have to say: like programming).</a:t>
            </a:r>
          </a:p>
          <a:p>
            <a:r>
              <a:rPr lang="en-US" sz="1400" dirty="0" smtClean="0"/>
              <a:t>It is a compact version of elementary solution and it helps to understand the usage of </a:t>
            </a:r>
            <a:r>
              <a:rPr lang="en-US" sz="1400" dirty="0" err="1" smtClean="0"/>
              <a:t>SumIf</a:t>
            </a:r>
            <a:r>
              <a:rPr lang="en-US" sz="1400" dirty="0" smtClean="0"/>
              <a:t>() Moreover we have to guess the rules of the expression’s evaluation.</a:t>
            </a:r>
          </a:p>
          <a:p>
            <a:r>
              <a:rPr lang="en-US" sz="1400" dirty="0" smtClean="0"/>
              <a:t>How understands the program a written logical expression? Why is not allowed to write logical expression in </a:t>
            </a:r>
            <a:r>
              <a:rPr lang="en-US" sz="1400" dirty="0" err="1" smtClean="0"/>
              <a:t>SumIf</a:t>
            </a:r>
            <a:r>
              <a:rPr lang="en-US" sz="1400" dirty="0" smtClean="0"/>
              <a:t>? Why are separated the range from the condition by programmers?</a:t>
            </a:r>
          </a:p>
          <a:p>
            <a:endParaRPr lang="en-US" sz="1400" dirty="0" smtClean="0"/>
          </a:p>
          <a:p>
            <a:endParaRPr lang="en-US" sz="1400" dirty="0" smtClean="0"/>
          </a:p>
          <a:p>
            <a:r>
              <a:rPr lang="en-US" sz="1400" dirty="0" smtClean="0"/>
              <a:t>To prepare higher level computational thinking it suggested to ask: Why should I press </a:t>
            </a:r>
            <a:r>
              <a:rPr lang="en-US" sz="1400" dirty="0" err="1" smtClean="0"/>
              <a:t>Ctrl+Shift+Enter</a:t>
            </a:r>
            <a:r>
              <a:rPr lang="en-US" sz="1400" dirty="0" smtClean="0"/>
              <a:t>. Depending on students interest we can talk about static and dynamic memory allocation and the usage of pointers or references.</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10</a:t>
            </a:fld>
            <a:endParaRPr lang="en-US"/>
          </a:p>
        </p:txBody>
      </p:sp>
    </p:spTree>
    <p:extLst>
      <p:ext uri="{BB962C8B-B14F-4D97-AF65-F5344CB8AC3E}">
        <p14:creationId xmlns:p14="http://schemas.microsoft.com/office/powerpoint/2010/main" val="495915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Seeing that the orders of parameters in </a:t>
            </a:r>
            <a:r>
              <a:rPr lang="en-US" sz="1400" dirty="0" err="1" smtClean="0"/>
              <a:t>SumIf</a:t>
            </a:r>
            <a:r>
              <a:rPr lang="en-US" sz="1400" dirty="0" smtClean="0"/>
              <a:t> follows the condition-consequent order </a:t>
            </a:r>
            <a:r>
              <a:rPr lang="hu-HU" sz="1400" dirty="0" smtClean="0"/>
              <a:t>of</a:t>
            </a:r>
            <a:r>
              <a:rPr lang="en-US" sz="1400" dirty="0" smtClean="0"/>
              <a:t> conditional expression arises the question: why is the </a:t>
            </a:r>
            <a:r>
              <a:rPr lang="en-US" sz="1400" dirty="0" err="1" smtClean="0"/>
              <a:t>sum_range</a:t>
            </a:r>
            <a:r>
              <a:rPr lang="en-US" sz="1400" dirty="0" smtClean="0"/>
              <a:t> the first in </a:t>
            </a:r>
            <a:r>
              <a:rPr lang="en-US" sz="1400" dirty="0" err="1" smtClean="0"/>
              <a:t>SumIfs</a:t>
            </a:r>
            <a:r>
              <a:rPr lang="en-US" sz="1400" dirty="0" smtClean="0"/>
              <a:t>?</a:t>
            </a:r>
          </a:p>
          <a:p>
            <a:endParaRPr lang="en-US" sz="1400" dirty="0" smtClean="0"/>
          </a:p>
          <a:p>
            <a:r>
              <a:rPr lang="en-US" sz="1400" dirty="0" smtClean="0"/>
              <a:t>… and why is </a:t>
            </a:r>
            <a:r>
              <a:rPr lang="en-US" sz="1400" dirty="0" err="1" smtClean="0"/>
              <a:t>datab</a:t>
            </a:r>
            <a:r>
              <a:rPr lang="hu-HU" sz="1400" dirty="0" smtClean="0"/>
              <a:t>a</a:t>
            </a:r>
            <a:r>
              <a:rPr lang="en-US" sz="1400" dirty="0" smtClean="0"/>
              <a:t>se the first in </a:t>
            </a:r>
            <a:r>
              <a:rPr lang="en-US" sz="1400" dirty="0" err="1" smtClean="0"/>
              <a:t>DB.Sum</a:t>
            </a:r>
            <a:r>
              <a:rPr lang="en-US" sz="1400" dirty="0" smtClean="0"/>
              <a:t>? … and not the first in SQL?</a:t>
            </a:r>
          </a:p>
          <a:p>
            <a:endParaRPr lang="en-US" sz="1400" dirty="0" smtClean="0"/>
          </a:p>
          <a:p>
            <a:r>
              <a:rPr lang="en-US" sz="1400" dirty="0" smtClean="0"/>
              <a:t>Teacher have to know that these solutions derived from different model of a conditional summation problems. While students try to guess the answer, they explore possible models of solving </a:t>
            </a:r>
            <a:r>
              <a:rPr lang="hu-HU" sz="1400" dirty="0" err="1" smtClean="0"/>
              <a:t>the</a:t>
            </a:r>
            <a:r>
              <a:rPr lang="hu-HU" sz="1400" dirty="0" smtClean="0"/>
              <a:t> </a:t>
            </a:r>
            <a:r>
              <a:rPr lang="en-US" sz="1400" dirty="0" smtClean="0"/>
              <a:t>problem. </a:t>
            </a:r>
            <a:r>
              <a:rPr lang="hu-HU" sz="1400" dirty="0" smtClean="0"/>
              <a:t>T</a:t>
            </a:r>
            <a:r>
              <a:rPr lang="en-US" sz="1400" dirty="0" smtClean="0"/>
              <a:t>his cognitive activity results the progress of programming skills.</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11</a:t>
            </a:fld>
            <a:endParaRPr lang="en-US"/>
          </a:p>
        </p:txBody>
      </p:sp>
    </p:spTree>
    <p:extLst>
      <p:ext uri="{BB962C8B-B14F-4D97-AF65-F5344CB8AC3E}">
        <p14:creationId xmlns:p14="http://schemas.microsoft.com/office/powerpoint/2010/main" val="1242272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noProof="0" dirty="0" smtClean="0"/>
              <a:t>Solving conditional summation problems we have to tell to</a:t>
            </a:r>
            <a:r>
              <a:rPr lang="en-US" sz="1400" baseline="0" noProof="0" dirty="0" smtClean="0"/>
              <a:t> the software what is the condition.  Different solving methods expect different codes. User write a string or strings what turns to a logical expression by the parsing and result a value by the evaluation. Students could gain experience in the use of prefix and infix formulas, in the use of logical values and Boolean algebra, classification of logical expressions by complexity.</a:t>
            </a:r>
            <a:endParaRPr lang="en-US" sz="1400" noProof="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12</a:t>
            </a:fld>
            <a:endParaRPr lang="en-US"/>
          </a:p>
        </p:txBody>
      </p:sp>
    </p:spTree>
    <p:extLst>
      <p:ext uri="{BB962C8B-B14F-4D97-AF65-F5344CB8AC3E}">
        <p14:creationId xmlns:p14="http://schemas.microsoft.com/office/powerpoint/2010/main" val="2841533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noProof="0" dirty="0" smtClean="0"/>
              <a:t>Students don’t have to learn what conjunctive query</a:t>
            </a:r>
            <a:r>
              <a:rPr lang="en-US" sz="1400" baseline="0" noProof="0" dirty="0" smtClean="0"/>
              <a:t> means but they have to know what kind of problems are solvable using </a:t>
            </a:r>
            <a:r>
              <a:rPr lang="en-US" sz="1400" baseline="0" noProof="0" dirty="0" err="1" smtClean="0"/>
              <a:t>SumIfs</a:t>
            </a:r>
            <a:r>
              <a:rPr lang="en-US" sz="1400" baseline="0" noProof="0" dirty="0" smtClean="0"/>
              <a:t>. They have to understand without knowing the term, that </a:t>
            </a:r>
            <a:r>
              <a:rPr lang="en-US" sz="1400" baseline="0" noProof="0" dirty="0" err="1" smtClean="0"/>
              <a:t>DB.Sum</a:t>
            </a:r>
            <a:r>
              <a:rPr lang="en-US" sz="1400" baseline="0" noProof="0" dirty="0" smtClean="0"/>
              <a:t> functions and QBE grid prefer only disjunctive normal form while SQL and array formulas let users to write any kind of logical expressions… with the all risk of high complexity expressions.</a:t>
            </a:r>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13</a:t>
            </a:fld>
            <a:endParaRPr lang="en-US"/>
          </a:p>
        </p:txBody>
      </p:sp>
    </p:spTree>
    <p:extLst>
      <p:ext uri="{BB962C8B-B14F-4D97-AF65-F5344CB8AC3E}">
        <p14:creationId xmlns:p14="http://schemas.microsoft.com/office/powerpoint/2010/main" val="2363727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noProof="0" dirty="0" smtClean="0"/>
              <a:t>Solving conditional</a:t>
            </a:r>
            <a:r>
              <a:rPr lang="en-US" sz="1400" baseline="0" noProof="0" dirty="0" smtClean="0"/>
              <a:t> summation problems on different ways is one of the best practice to prepare learning programming. Though most of students don’t understand each one solution but working with different solutions let student to explore models to understand some concepts, accepts (or reject) paradigms, imagine ideas. In short: get practice of thinking. This teaching method could motivate students to see what is under the tip of application’s iceberg. Last but not least, students learn unnoticed programming.</a:t>
            </a:r>
            <a:endParaRPr lang="en-US" sz="1400" noProof="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14</a:t>
            </a:fld>
            <a:endParaRPr lang="en-US"/>
          </a:p>
        </p:txBody>
      </p:sp>
    </p:spTree>
    <p:extLst>
      <p:ext uri="{BB962C8B-B14F-4D97-AF65-F5344CB8AC3E}">
        <p14:creationId xmlns:p14="http://schemas.microsoft.com/office/powerpoint/2010/main" val="1440321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This presentation is a part of series. The research focused on the teaching practice of informatics in the public education. The aims are to improve computational thinking and programming skills while students learn common topics of informatics curriculum. Previous articles describes a multilevel teaching practice, </a:t>
            </a:r>
            <a:r>
              <a:rPr lang="hu-HU" sz="1400" dirty="0" smtClean="0"/>
              <a:t>of </a:t>
            </a:r>
            <a:r>
              <a:rPr lang="hu-HU" sz="1400" dirty="0" err="1" smtClean="0"/>
              <a:t>the</a:t>
            </a:r>
            <a:r>
              <a:rPr lang="en-US" sz="1400" dirty="0" smtClean="0"/>
              <a:t> </a:t>
            </a:r>
            <a:r>
              <a:rPr lang="en-US" sz="1400" dirty="0" smtClean="0"/>
              <a:t>usage of a pixel graphic editor, a vector graphic editor, an advanced text </a:t>
            </a:r>
            <a:r>
              <a:rPr lang="en-US" sz="1400" dirty="0" smtClean="0"/>
              <a:t>editor</a:t>
            </a:r>
            <a:r>
              <a:rPr lang="hu-HU" sz="1400" dirty="0" smtClean="0"/>
              <a:t>and </a:t>
            </a:r>
            <a:r>
              <a:rPr lang="en-US" sz="1400" dirty="0" smtClean="0"/>
              <a:t>a </a:t>
            </a:r>
            <a:r>
              <a:rPr lang="en-US" sz="1400" dirty="0" smtClean="0"/>
              <a:t>spreadsheet </a:t>
            </a:r>
            <a:r>
              <a:rPr lang="en-US" sz="1400" dirty="0" smtClean="0"/>
              <a:t>application</a:t>
            </a:r>
            <a:r>
              <a:rPr lang="hu-HU" sz="1400" dirty="0" smtClean="0"/>
              <a:t>.</a:t>
            </a:r>
            <a:r>
              <a:rPr lang="en-US" sz="1400" dirty="0" smtClean="0"/>
              <a:t> </a:t>
            </a:r>
            <a:r>
              <a:rPr lang="hu-HU" sz="1400" dirty="0" smtClean="0"/>
              <a:t>T</a:t>
            </a:r>
            <a:r>
              <a:rPr lang="en-US" sz="1400" dirty="0" smtClean="0"/>
              <a:t>he lesson</a:t>
            </a:r>
            <a:r>
              <a:rPr lang="hu-HU" sz="1400" dirty="0" smtClean="0"/>
              <a:t>s</a:t>
            </a:r>
            <a:r>
              <a:rPr lang="en-US" sz="1400" dirty="0" smtClean="0"/>
              <a:t> focus, </a:t>
            </a:r>
            <a:r>
              <a:rPr lang="en-US" sz="1400" dirty="0" smtClean="0"/>
              <a:t>beside the two questions: What I do? And How I do?, </a:t>
            </a:r>
            <a:r>
              <a:rPr lang="en-US" sz="1400" dirty="0" smtClean="0"/>
              <a:t>on </a:t>
            </a:r>
            <a:r>
              <a:rPr lang="en-US" sz="1400" dirty="0" smtClean="0"/>
              <a:t>other </a:t>
            </a:r>
            <a:r>
              <a:rPr lang="en-US" sz="1400" dirty="0" smtClean="0"/>
              <a:t>view</a:t>
            </a:r>
            <a:r>
              <a:rPr lang="hu-HU" sz="1400" dirty="0" smtClean="0"/>
              <a:t>s</a:t>
            </a:r>
            <a:r>
              <a:rPr lang="en-US" sz="1400" dirty="0" smtClean="0"/>
              <a:t>: </a:t>
            </a:r>
            <a:r>
              <a:rPr lang="en-US" sz="1400" dirty="0" smtClean="0"/>
              <a:t>What my computer do? And How my software work?</a:t>
            </a:r>
          </a:p>
          <a:p>
            <a:r>
              <a:rPr lang="en-US" sz="1400" dirty="0" smtClean="0"/>
              <a:t>These question implies the posy: Guess the Code. </a:t>
            </a:r>
            <a:r>
              <a:rPr lang="hu-HU" sz="1400" dirty="0" smtClean="0"/>
              <a:t>G</a:t>
            </a:r>
            <a:r>
              <a:rPr lang="en-US" sz="1400" dirty="0" err="1" smtClean="0"/>
              <a:t>uess</a:t>
            </a:r>
            <a:r>
              <a:rPr lang="hu-HU" sz="1400" dirty="0" smtClean="0"/>
              <a:t>,</a:t>
            </a:r>
            <a:r>
              <a:rPr lang="en-US" sz="1400" dirty="0" smtClean="0"/>
              <a:t> </a:t>
            </a:r>
            <a:r>
              <a:rPr lang="en-US" sz="1400" dirty="0" smtClean="0"/>
              <a:t>what and why happens in your used application.</a:t>
            </a:r>
          </a:p>
          <a:p>
            <a:r>
              <a:rPr lang="en-US" sz="1400" dirty="0" smtClean="0"/>
              <a:t>Now I demonstrate the practice of teaching the conditional summation, what is the tip of the tip of the database’s iceberg</a:t>
            </a:r>
            <a:r>
              <a:rPr lang="hu-HU" sz="1400" dirty="0" smtClean="0"/>
              <a:t>.</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2</a:t>
            </a:fld>
            <a:endParaRPr lang="en-US"/>
          </a:p>
        </p:txBody>
      </p:sp>
    </p:spTree>
    <p:extLst>
      <p:ext uri="{BB962C8B-B14F-4D97-AF65-F5344CB8AC3E}">
        <p14:creationId xmlns:p14="http://schemas.microsoft.com/office/powerpoint/2010/main" val="55369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I’ll use as example the well-known database of European Countries, because it demonstrate many practical problem. At the begin of work </a:t>
            </a:r>
            <a:r>
              <a:rPr lang="en-US" sz="1400" dirty="0" smtClean="0"/>
              <a:t>wit</a:t>
            </a:r>
            <a:r>
              <a:rPr lang="hu-HU" sz="1400" dirty="0" smtClean="0"/>
              <a:t>h</a:t>
            </a:r>
            <a:r>
              <a:rPr lang="en-US" sz="1400" dirty="0" smtClean="0"/>
              <a:t> </a:t>
            </a:r>
            <a:r>
              <a:rPr lang="en-US" sz="1400" dirty="0" smtClean="0"/>
              <a:t>it: what mean the terms Europe and country in relation with Greenland or Vatican City.</a:t>
            </a:r>
          </a:p>
          <a:p>
            <a:r>
              <a:rPr lang="en-US" sz="1400" dirty="0" smtClean="0"/>
              <a:t>(I have to say that this example is perfect for teaching database, therefore we can find the topic of teaching database at the geography in the core curriculum.)</a:t>
            </a:r>
            <a:endParaRPr lang="en-US" sz="1400" dirty="0"/>
          </a:p>
        </p:txBody>
      </p:sp>
      <p:sp>
        <p:nvSpPr>
          <p:cNvPr id="4" name="Dia számának helye 3"/>
          <p:cNvSpPr>
            <a:spLocks noGrp="1"/>
          </p:cNvSpPr>
          <p:nvPr>
            <p:ph type="sldNum" sz="quarter" idx="10"/>
          </p:nvPr>
        </p:nvSpPr>
        <p:spPr/>
        <p:txBody>
          <a:bodyPr/>
          <a:lstStyle/>
          <a:p>
            <a:fld id="{261C8805-558B-45FE-808B-D13CEDCBDA26}" type="slidenum">
              <a:rPr lang="en-US" smtClean="0"/>
              <a:t>3</a:t>
            </a:fld>
            <a:endParaRPr lang="en-US"/>
          </a:p>
        </p:txBody>
      </p:sp>
    </p:spTree>
    <p:extLst>
      <p:ext uri="{BB962C8B-B14F-4D97-AF65-F5344CB8AC3E}">
        <p14:creationId xmlns:p14="http://schemas.microsoft.com/office/powerpoint/2010/main" val="4118406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But focusing on conditional summation…</a:t>
            </a:r>
          </a:p>
          <a:p>
            <a:r>
              <a:rPr lang="en-US" sz="1400" dirty="0" smtClean="0"/>
              <a:t>In public education, database management tasks are solved mostly in spreadsheets, as it is a well-known software and satisfies personal needs. We have at least 5 tool in the most popular spreadsheets to solve a simple conditional summation problem.</a:t>
            </a:r>
          </a:p>
          <a:p>
            <a:r>
              <a:rPr lang="en-US" sz="1400" dirty="0" smtClean="0"/>
              <a:t>But big databases mostly hosted on the internet raise the need of </a:t>
            </a:r>
            <a:r>
              <a:rPr lang="en-US" sz="1400" dirty="0" smtClean="0"/>
              <a:t>know</a:t>
            </a:r>
            <a:r>
              <a:rPr lang="hu-HU" sz="1400" dirty="0" err="1" smtClean="0"/>
              <a:t>ledge</a:t>
            </a:r>
            <a:r>
              <a:rPr lang="hu-HU" sz="1400" dirty="0" smtClean="0"/>
              <a:t> of</a:t>
            </a:r>
            <a:r>
              <a:rPr lang="en-US" sz="1400" dirty="0" smtClean="0"/>
              <a:t> </a:t>
            </a:r>
            <a:r>
              <a:rPr lang="en-US" sz="1400" dirty="0" smtClean="0"/>
              <a:t>database managers what gives more two type of solution.</a:t>
            </a:r>
          </a:p>
          <a:p>
            <a:r>
              <a:rPr lang="en-US" sz="1400" dirty="0" smtClean="0"/>
              <a:t>According to the National Curriculum and the challenges of XXI hundreds, the well-trained matured students are expected to write the program what solves a conditional summation problem.</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4</a:t>
            </a:fld>
            <a:endParaRPr lang="en-US"/>
          </a:p>
        </p:txBody>
      </p:sp>
    </p:spTree>
    <p:extLst>
      <p:ext uri="{BB962C8B-B14F-4D97-AF65-F5344CB8AC3E}">
        <p14:creationId xmlns:p14="http://schemas.microsoft.com/office/powerpoint/2010/main" val="1029340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Though, conditional summation arise frequently in everyday practice. The core curriculum does not grant time for practice.</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5</a:t>
            </a:fld>
            <a:endParaRPr lang="en-US"/>
          </a:p>
        </p:txBody>
      </p:sp>
    </p:spTree>
    <p:extLst>
      <p:ext uri="{BB962C8B-B14F-4D97-AF65-F5344CB8AC3E}">
        <p14:creationId xmlns:p14="http://schemas.microsoft.com/office/powerpoint/2010/main" val="76988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The ECDL require the knowledge of basics use. The computer driving license doesn’t mean to understand what that computer do.</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6</a:t>
            </a:fld>
            <a:endParaRPr lang="en-US"/>
          </a:p>
        </p:txBody>
      </p:sp>
    </p:spTree>
    <p:extLst>
      <p:ext uri="{BB962C8B-B14F-4D97-AF65-F5344CB8AC3E}">
        <p14:creationId xmlns:p14="http://schemas.microsoft.com/office/powerpoint/2010/main" val="1071875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Matured students, who passed final exam in Informatics on higher level are expected to know many solutions of conditional summation but complex  tasks show the difficulties in problem-solving.</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7</a:t>
            </a:fld>
            <a:endParaRPr lang="en-US"/>
          </a:p>
        </p:txBody>
      </p:sp>
    </p:spTree>
    <p:extLst>
      <p:ext uri="{BB962C8B-B14F-4D97-AF65-F5344CB8AC3E}">
        <p14:creationId xmlns:p14="http://schemas.microsoft.com/office/powerpoint/2010/main" val="941074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sz="1400" dirty="0" smtClean="0"/>
              <a:t>The huge difference between core curriculum and final exam implies the low success in innovative usage. Students learn rules of solution without understanding </a:t>
            </a:r>
            <a:r>
              <a:rPr lang="hu-HU" sz="1400" dirty="0" err="1" smtClean="0"/>
              <a:t>them</a:t>
            </a:r>
            <a:r>
              <a:rPr lang="en-US" sz="1400" dirty="0" smtClean="0"/>
              <a:t>.</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8</a:t>
            </a:fld>
            <a:endParaRPr lang="en-US"/>
          </a:p>
        </p:txBody>
      </p:sp>
    </p:spTree>
    <p:extLst>
      <p:ext uri="{BB962C8B-B14F-4D97-AF65-F5344CB8AC3E}">
        <p14:creationId xmlns:p14="http://schemas.microsoft.com/office/powerpoint/2010/main" val="347357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9768" y="4777958"/>
            <a:ext cx="5438140" cy="4652132"/>
          </a:xfrm>
        </p:spPr>
        <p:txBody>
          <a:bodyPr/>
          <a:lstStyle/>
          <a:p>
            <a:r>
              <a:rPr lang="en-US" sz="1400" dirty="0" smtClean="0"/>
              <a:t>The teaching sequence of different solution depends on priority of knowledge. Common problem in teaching that the 5th and in many cases the 4th topic are not taught due the lack of time.</a:t>
            </a:r>
          </a:p>
          <a:p>
            <a:r>
              <a:rPr lang="en-US" sz="1400" dirty="0" smtClean="0"/>
              <a:t>We can observe two thing:</a:t>
            </a:r>
          </a:p>
          <a:p>
            <a:r>
              <a:rPr lang="en-US" sz="1400" dirty="0" smtClean="0"/>
              <a:t>Programming is totally independent from using spreadsheets and database manager. </a:t>
            </a:r>
          </a:p>
          <a:p>
            <a:r>
              <a:rPr lang="en-US" sz="1400" dirty="0" smtClean="0"/>
              <a:t>And</a:t>
            </a:r>
            <a:r>
              <a:rPr lang="hu-HU" sz="1400" dirty="0" smtClean="0"/>
              <a:t> … </a:t>
            </a:r>
            <a:r>
              <a:rPr lang="en-US" sz="1400" dirty="0" smtClean="0"/>
              <a:t>Array formula is not taught.</a:t>
            </a:r>
          </a:p>
          <a:p>
            <a:endParaRPr lang="en-US" sz="1400" dirty="0" smtClean="0"/>
          </a:p>
          <a:p>
            <a:r>
              <a:rPr lang="en-US" sz="1400" dirty="0" smtClean="0"/>
              <a:t>I teach array formulas in my classes at least for 10 years. I don’t know, how talented are my students but they are significant better in informatics exams and competitions. In the last 3 years I teach parallel the solutions of conditional summation in spreadsheets and I teach programming parallel with repeat of problem-solving in spreadsheets and database manager. Student have to solve the same problem using at least three ways in spreadsheet, one way in database manager and they have to write a solution in a learned programming language.</a:t>
            </a:r>
          </a:p>
          <a:p>
            <a:r>
              <a:rPr lang="en-US" sz="1400" dirty="0" smtClean="0"/>
              <a:t>Solving one problem on different way gives more experience in each method, improve thinking skills. To guess the code means to understand the similarities and the reasons of differences.</a:t>
            </a:r>
            <a:endParaRPr lang="en-US" sz="1400" dirty="0"/>
          </a:p>
        </p:txBody>
      </p:sp>
      <p:sp>
        <p:nvSpPr>
          <p:cNvPr id="4" name="Dia számának helye 3"/>
          <p:cNvSpPr>
            <a:spLocks noGrp="1"/>
          </p:cNvSpPr>
          <p:nvPr>
            <p:ph type="sldNum" sz="quarter" idx="10"/>
          </p:nvPr>
        </p:nvSpPr>
        <p:spPr>
          <a:xfrm>
            <a:off x="3850443" y="9430091"/>
            <a:ext cx="2945659" cy="498134"/>
          </a:xfrm>
          <a:prstGeom prst="rect">
            <a:avLst/>
          </a:prstGeom>
        </p:spPr>
        <p:txBody>
          <a:bodyPr/>
          <a:lstStyle/>
          <a:p>
            <a:fld id="{442A94B4-43F8-4BFB-AD70-C05C085EB512}" type="slidenum">
              <a:rPr lang="en-US" smtClean="0"/>
              <a:t>9</a:t>
            </a:fld>
            <a:endParaRPr lang="en-US"/>
          </a:p>
        </p:txBody>
      </p:sp>
    </p:spTree>
    <p:extLst>
      <p:ext uri="{BB962C8B-B14F-4D97-AF65-F5344CB8AC3E}">
        <p14:creationId xmlns:p14="http://schemas.microsoft.com/office/powerpoint/2010/main" val="114787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42268" y="2130425"/>
            <a:ext cx="6912000" cy="1470025"/>
          </a:xfrm>
        </p:spPr>
        <p:txBody>
          <a:bodyPr/>
          <a:lstStyle/>
          <a:p>
            <a:r>
              <a:rPr lang="en-US" noProof="0" dirty="0" smtClean="0"/>
              <a:t>Click to edit Master title style</a:t>
            </a:r>
            <a:endParaRPr lang="en-US" noProof="0" dirty="0"/>
          </a:p>
        </p:txBody>
      </p:sp>
      <p:sp>
        <p:nvSpPr>
          <p:cNvPr id="3" name="Subtitle 2"/>
          <p:cNvSpPr>
            <a:spLocks noGrp="1"/>
          </p:cNvSpPr>
          <p:nvPr>
            <p:ph type="subTitle" idx="1"/>
          </p:nvPr>
        </p:nvSpPr>
        <p:spPr>
          <a:xfrm>
            <a:off x="1870987" y="3886200"/>
            <a:ext cx="3352365" cy="1728000"/>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
        <p:nvSpPr>
          <p:cNvPr id="4" name="Date Placeholder 3"/>
          <p:cNvSpPr>
            <a:spLocks noGrp="1"/>
          </p:cNvSpPr>
          <p:nvPr>
            <p:ph type="dt" sz="half" idx="10"/>
          </p:nvPr>
        </p:nvSpPr>
        <p:spPr/>
        <p:txBody>
          <a:bodyPr/>
          <a:lstStyle>
            <a:lvl1pPr>
              <a:defRPr/>
            </a:lvl1pPr>
          </a:lstStyle>
          <a:p>
            <a:pPr>
              <a:defRPr/>
            </a:pPr>
            <a:r>
              <a:rPr lang="hu-HU" smtClean="0"/>
              <a:t>1/30/2017</a:t>
            </a:r>
            <a:endParaRPr lang="en-US" dirty="0"/>
          </a:p>
        </p:txBody>
      </p:sp>
      <p:sp>
        <p:nvSpPr>
          <p:cNvPr id="14" name="Second SubTitle"/>
          <p:cNvSpPr>
            <a:spLocks noGrp="1"/>
          </p:cNvSpPr>
          <p:nvPr>
            <p:ph type="body" sz="quarter" idx="13"/>
          </p:nvPr>
        </p:nvSpPr>
        <p:spPr>
          <a:xfrm>
            <a:off x="5394438" y="3886200"/>
            <a:ext cx="3352456" cy="1752600"/>
          </a:xfrm>
        </p:spPr>
        <p:txBody>
          <a:bodyPr/>
          <a:lstStyle>
            <a:lvl1pPr marL="0" indent="0" algn="ctr" defTabSz="457200" rtl="0" fontAlgn="base">
              <a:spcBef>
                <a:spcPct val="20000"/>
              </a:spcBef>
              <a:spcAft>
                <a:spcPct val="0"/>
              </a:spcAft>
              <a:buFont typeface="Arial" charset="0"/>
              <a:buNone/>
              <a:defRPr lang="hu-HU" sz="2400" kern="1200" dirty="0" smtClean="0">
                <a:solidFill>
                  <a:schemeClr val="tx1">
                    <a:tint val="75000"/>
                  </a:schemeClr>
                </a:solidFill>
                <a:latin typeface="Garamond" panose="02020404030301010803" pitchFamily="18" charset="0"/>
                <a:ea typeface="+mn-ea"/>
                <a:cs typeface="+mn-cs"/>
              </a:defRPr>
            </a:lvl1pPr>
            <a:lvl2pPr marL="0" indent="0" algn="ctr" defTabSz="457200" rtl="0" fontAlgn="base">
              <a:spcBef>
                <a:spcPct val="20000"/>
              </a:spcBef>
              <a:spcAft>
                <a:spcPct val="0"/>
              </a:spcAft>
              <a:buFont typeface="Arial" charset="0"/>
              <a:buNone/>
              <a:defRPr lang="hu-HU" sz="3200" kern="1200" dirty="0" smtClean="0">
                <a:solidFill>
                  <a:schemeClr val="tx1">
                    <a:tint val="75000"/>
                  </a:schemeClr>
                </a:solidFill>
                <a:latin typeface="Garamond" panose="02020404030301010803" pitchFamily="18" charset="0"/>
                <a:ea typeface="+mn-ea"/>
                <a:cs typeface="+mn-cs"/>
              </a:defRPr>
            </a:lvl2pPr>
            <a:lvl3pPr marL="0" indent="0" algn="ctr" defTabSz="457200" rtl="0" fontAlgn="base">
              <a:spcBef>
                <a:spcPct val="20000"/>
              </a:spcBef>
              <a:spcAft>
                <a:spcPct val="0"/>
              </a:spcAft>
              <a:buFont typeface="Arial" charset="0"/>
              <a:buNone/>
              <a:defRPr lang="hu-HU" sz="3200" kern="1200" dirty="0" smtClean="0">
                <a:solidFill>
                  <a:schemeClr val="tx1">
                    <a:tint val="75000"/>
                  </a:schemeClr>
                </a:solidFill>
                <a:latin typeface="Garamond" panose="02020404030301010803" pitchFamily="18" charset="0"/>
                <a:ea typeface="+mn-ea"/>
                <a:cs typeface="+mn-cs"/>
              </a:defRPr>
            </a:lvl3pPr>
            <a:lvl4pPr marL="0" indent="0" algn="ctr" defTabSz="457200" rtl="0" fontAlgn="base">
              <a:spcBef>
                <a:spcPct val="20000"/>
              </a:spcBef>
              <a:spcAft>
                <a:spcPct val="0"/>
              </a:spcAft>
              <a:buFont typeface="Arial" charset="0"/>
              <a:buNone/>
              <a:defRPr lang="hu-HU" sz="3200" kern="1200" dirty="0" smtClean="0">
                <a:solidFill>
                  <a:schemeClr val="tx1">
                    <a:tint val="75000"/>
                  </a:schemeClr>
                </a:solidFill>
                <a:latin typeface="Garamond" panose="02020404030301010803" pitchFamily="18" charset="0"/>
                <a:ea typeface="+mn-ea"/>
                <a:cs typeface="+mn-cs"/>
              </a:defRPr>
            </a:lvl4pPr>
            <a:lvl5pPr marL="0" indent="0" algn="ctr" defTabSz="457200" rtl="0" fontAlgn="base">
              <a:spcBef>
                <a:spcPct val="20000"/>
              </a:spcBef>
              <a:spcAft>
                <a:spcPct val="0"/>
              </a:spcAft>
              <a:buFont typeface="Arial" charset="0"/>
              <a:buNone/>
              <a:defRPr lang="hu-HU" sz="3200" kern="1200" dirty="0">
                <a:solidFill>
                  <a:schemeClr val="tx1">
                    <a:tint val="75000"/>
                  </a:schemeClr>
                </a:solidFill>
                <a:latin typeface="Garamond" panose="02020404030301010803" pitchFamily="18" charset="0"/>
                <a:ea typeface="+mn-ea"/>
                <a:cs typeface="+mn-cs"/>
              </a:defRPr>
            </a:lvl5pPr>
          </a:lstStyle>
          <a:p>
            <a:pPr lvl="0"/>
            <a:r>
              <a:rPr lang="hu-HU" dirty="0" smtClean="0"/>
              <a:t>Mintaszöveg szerkesztése</a:t>
            </a:r>
          </a:p>
        </p:txBody>
      </p:sp>
    </p:spTree>
    <p:extLst>
      <p:ext uri="{BB962C8B-B14F-4D97-AF65-F5344CB8AC3E}">
        <p14:creationId xmlns:p14="http://schemas.microsoft.com/office/powerpoint/2010/main" val="1703744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3848" y="4800600"/>
            <a:ext cx="5486400" cy="566738"/>
          </a:xfrm>
        </p:spPr>
        <p:txBody>
          <a:bodyPr anchor="b"/>
          <a:lstStyle>
            <a:lvl1pPr algn="l">
              <a:defRPr sz="2000" b="1"/>
            </a:lvl1pPr>
          </a:lstStyle>
          <a:p>
            <a:r>
              <a:rPr lang="hu-HU" smtClean="0"/>
              <a:t>Click to edit Master title style</a:t>
            </a:r>
            <a:endParaRPr lang="en-US"/>
          </a:p>
        </p:txBody>
      </p:sp>
      <p:sp>
        <p:nvSpPr>
          <p:cNvPr id="3" name="Picture Placeholder 2"/>
          <p:cNvSpPr>
            <a:spLocks noGrp="1"/>
          </p:cNvSpPr>
          <p:nvPr>
            <p:ph type="pic" idx="1"/>
          </p:nvPr>
        </p:nvSpPr>
        <p:spPr>
          <a:xfrm>
            <a:off x="254384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54384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290305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87018" y="284163"/>
            <a:ext cx="7200000" cy="1008000"/>
          </a:xfrm>
        </p:spPr>
        <p:txBody>
          <a:bodyPr/>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Vertical Text Placeholder 2"/>
          <p:cNvSpPr>
            <a:spLocks noGrp="1"/>
          </p:cNvSpPr>
          <p:nvPr>
            <p:ph type="body" orient="vert" idx="1"/>
          </p:nvPr>
        </p:nvSpPr>
        <p:spPr>
          <a:xfrm>
            <a:off x="1695450" y="1292163"/>
            <a:ext cx="7200000" cy="4860000"/>
          </a:xfrm>
        </p:spPr>
        <p:txBody>
          <a:bodyPr vert="eaVert"/>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a:p>
            <a:pPr lvl="1"/>
            <a:r>
              <a:rPr lang="hu-HU" dirty="0" err="1" smtClean="0"/>
              <a:t>Second</a:t>
            </a:r>
            <a:r>
              <a:rPr lang="hu-HU" dirty="0" smtClean="0"/>
              <a:t> </a:t>
            </a:r>
            <a:r>
              <a:rPr lang="hu-HU" dirty="0" err="1" smtClean="0"/>
              <a:t>level</a:t>
            </a:r>
            <a:endParaRPr lang="hu-HU" dirty="0" smtClean="0"/>
          </a:p>
          <a:p>
            <a:pPr lvl="2"/>
            <a:r>
              <a:rPr lang="hu-HU" dirty="0" err="1" smtClean="0"/>
              <a:t>Third</a:t>
            </a:r>
            <a:r>
              <a:rPr lang="hu-HU" dirty="0" smtClean="0"/>
              <a:t> </a:t>
            </a:r>
            <a:r>
              <a:rPr lang="hu-HU" dirty="0" err="1" smtClean="0"/>
              <a:t>level</a:t>
            </a:r>
            <a:endParaRPr lang="hu-HU" dirty="0" smtClean="0"/>
          </a:p>
          <a:p>
            <a:pPr lvl="3"/>
            <a:r>
              <a:rPr lang="hu-HU" dirty="0" err="1" smtClean="0"/>
              <a:t>Fourth</a:t>
            </a:r>
            <a:r>
              <a:rPr lang="hu-HU" dirty="0" smtClean="0"/>
              <a:t> </a:t>
            </a:r>
            <a:r>
              <a:rPr lang="hu-HU" dirty="0" err="1" smtClean="0"/>
              <a:t>level</a:t>
            </a:r>
            <a:endParaRPr lang="hu-HU" dirty="0" smtClean="0"/>
          </a:p>
          <a:p>
            <a:pPr lvl="4"/>
            <a:r>
              <a:rPr lang="hu-HU" dirty="0" err="1" smtClean="0"/>
              <a:t>Fifth</a:t>
            </a:r>
            <a:r>
              <a:rPr lang="hu-HU" dirty="0" smtClean="0"/>
              <a:t> </a:t>
            </a:r>
            <a:r>
              <a:rPr lang="hu-HU" dirty="0" err="1" smtClean="0"/>
              <a:t>level</a:t>
            </a:r>
            <a:endParaRPr lang="en-US" dirty="0"/>
          </a:p>
        </p:txBody>
      </p:sp>
      <p:sp>
        <p:nvSpPr>
          <p:cNvPr id="4"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1531394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764" y="274638"/>
            <a:ext cx="2057400" cy="6025954"/>
          </a:xfrm>
        </p:spPr>
        <p:txBody>
          <a:bodyPr vert="eaVert"/>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Vertical Text Placeholder 2"/>
          <p:cNvSpPr>
            <a:spLocks noGrp="1"/>
          </p:cNvSpPr>
          <p:nvPr>
            <p:ph type="body" orient="vert" idx="1"/>
          </p:nvPr>
        </p:nvSpPr>
        <p:spPr>
          <a:xfrm>
            <a:off x="1716065" y="274638"/>
            <a:ext cx="4997885" cy="6025954"/>
          </a:xfrm>
        </p:spPr>
        <p:txBody>
          <a:bodyPr vert="eaVert"/>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a:p>
            <a:pPr lvl="1"/>
            <a:r>
              <a:rPr lang="hu-HU" dirty="0" err="1" smtClean="0"/>
              <a:t>Second</a:t>
            </a:r>
            <a:r>
              <a:rPr lang="hu-HU" dirty="0" smtClean="0"/>
              <a:t> </a:t>
            </a:r>
            <a:r>
              <a:rPr lang="hu-HU" dirty="0" err="1" smtClean="0"/>
              <a:t>level</a:t>
            </a:r>
            <a:endParaRPr lang="hu-HU" dirty="0" smtClean="0"/>
          </a:p>
          <a:p>
            <a:pPr lvl="2"/>
            <a:r>
              <a:rPr lang="hu-HU" dirty="0" err="1" smtClean="0"/>
              <a:t>Third</a:t>
            </a:r>
            <a:r>
              <a:rPr lang="hu-HU" dirty="0" smtClean="0"/>
              <a:t> </a:t>
            </a:r>
            <a:r>
              <a:rPr lang="hu-HU" dirty="0" err="1" smtClean="0"/>
              <a:t>level</a:t>
            </a:r>
            <a:endParaRPr lang="hu-HU" dirty="0" smtClean="0"/>
          </a:p>
          <a:p>
            <a:pPr lvl="3"/>
            <a:r>
              <a:rPr lang="hu-HU" dirty="0" err="1" smtClean="0"/>
              <a:t>Fourth</a:t>
            </a:r>
            <a:r>
              <a:rPr lang="hu-HU" dirty="0" smtClean="0"/>
              <a:t> </a:t>
            </a:r>
            <a:r>
              <a:rPr lang="hu-HU" dirty="0" err="1" smtClean="0"/>
              <a:t>level</a:t>
            </a:r>
            <a:endParaRPr lang="hu-HU" dirty="0" smtClean="0"/>
          </a:p>
          <a:p>
            <a:pPr lvl="4"/>
            <a:r>
              <a:rPr lang="hu-HU" dirty="0" err="1" smtClean="0"/>
              <a:t>Fifth</a:t>
            </a:r>
            <a:r>
              <a:rPr lang="hu-HU" dirty="0" smtClean="0"/>
              <a:t> </a:t>
            </a:r>
            <a:r>
              <a:rPr lang="hu-HU" dirty="0" err="1" smtClean="0"/>
              <a:t>level</a:t>
            </a:r>
            <a:endParaRPr lang="en-US" dirty="0"/>
          </a:p>
        </p:txBody>
      </p:sp>
      <p:sp>
        <p:nvSpPr>
          <p:cNvPr id="4"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249438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42268" y="2130425"/>
            <a:ext cx="6912000" cy="1470025"/>
          </a:xfrm>
        </p:spPr>
        <p:txBody>
          <a:bodyPr/>
          <a:lstStyle/>
          <a:p>
            <a:r>
              <a:rPr lang="en-US" noProof="0" dirty="0" smtClean="0"/>
              <a:t>Click to edit Master title style</a:t>
            </a:r>
            <a:endParaRPr lang="en-US" noProof="0" dirty="0"/>
          </a:p>
        </p:txBody>
      </p:sp>
      <p:sp>
        <p:nvSpPr>
          <p:cNvPr id="3" name="Subtitle 2"/>
          <p:cNvSpPr>
            <a:spLocks noGrp="1"/>
          </p:cNvSpPr>
          <p:nvPr>
            <p:ph type="subTitle" idx="1"/>
          </p:nvPr>
        </p:nvSpPr>
        <p:spPr>
          <a:xfrm>
            <a:off x="1870986" y="3886200"/>
            <a:ext cx="6883281" cy="1728000"/>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
        <p:nvSpPr>
          <p:cNvPr id="4" name="Date Placeholder 3"/>
          <p:cNvSpPr>
            <a:spLocks noGrp="1"/>
          </p:cNvSpPr>
          <p:nvPr>
            <p:ph type="dt" sz="half" idx="10"/>
          </p:nvPr>
        </p:nvSpPr>
        <p:spPr/>
        <p:txBody>
          <a:bodyPr/>
          <a:lstStyle>
            <a:lvl1pPr>
              <a:defRPr/>
            </a:lvl1pPr>
          </a:lstStyle>
          <a:p>
            <a:pPr>
              <a:defRPr/>
            </a:pPr>
            <a:r>
              <a:rPr lang="hu-HU" smtClean="0"/>
              <a:t>1/30/2017</a:t>
            </a:r>
            <a:endParaRPr lang="en-US" dirty="0"/>
          </a:p>
        </p:txBody>
      </p:sp>
    </p:spTree>
    <p:extLst>
      <p:ext uri="{BB962C8B-B14F-4D97-AF65-F5344CB8AC3E}">
        <p14:creationId xmlns:p14="http://schemas.microsoft.com/office/powerpoint/2010/main" val="12028734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7018" y="284163"/>
            <a:ext cx="7200000" cy="1008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695450" y="1402915"/>
            <a:ext cx="7200000" cy="5001559"/>
          </a:xfrm>
        </p:spPr>
        <p:txBody>
          <a:bodyPr/>
          <a:lstStyle>
            <a:lvl2pPr>
              <a:spcBef>
                <a:spcPts val="300"/>
              </a:spcBef>
              <a:defRPr/>
            </a:lvl2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275043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9341" y="4406900"/>
            <a:ext cx="7200000" cy="1362075"/>
          </a:xfrm>
        </p:spPr>
        <p:txBody>
          <a:bodyPr anchor="t"/>
          <a:lstStyle>
            <a:lvl1pPr algn="l">
              <a:defRPr sz="4000" b="1" cap="all"/>
            </a:lvl1pPr>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Text Placeholder 2"/>
          <p:cNvSpPr>
            <a:spLocks noGrp="1"/>
          </p:cNvSpPr>
          <p:nvPr>
            <p:ph type="body" idx="1"/>
          </p:nvPr>
        </p:nvSpPr>
        <p:spPr>
          <a:xfrm>
            <a:off x="1699341" y="2906713"/>
            <a:ext cx="72000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p:txBody>
      </p:sp>
      <p:sp>
        <p:nvSpPr>
          <p:cNvPr id="4"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346143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87018" y="284163"/>
            <a:ext cx="7200000" cy="1008000"/>
          </a:xfrm>
        </p:spPr>
        <p:txBody>
          <a:bodyPr/>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Content Placeholder 2"/>
          <p:cNvSpPr>
            <a:spLocks noGrp="1"/>
          </p:cNvSpPr>
          <p:nvPr>
            <p:ph sz="half" idx="1"/>
          </p:nvPr>
        </p:nvSpPr>
        <p:spPr>
          <a:xfrm>
            <a:off x="1722326" y="1415442"/>
            <a:ext cx="3492000" cy="49102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Content Placeholder 3"/>
          <p:cNvSpPr>
            <a:spLocks noGrp="1"/>
          </p:cNvSpPr>
          <p:nvPr>
            <p:ph sz="half" idx="2"/>
          </p:nvPr>
        </p:nvSpPr>
        <p:spPr>
          <a:xfrm>
            <a:off x="5362182" y="1415442"/>
            <a:ext cx="3492000" cy="49102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a:p>
            <a:pPr lvl="1"/>
            <a:r>
              <a:rPr lang="hu-HU" dirty="0" err="1" smtClean="0"/>
              <a:t>Second</a:t>
            </a:r>
            <a:r>
              <a:rPr lang="hu-HU" dirty="0" smtClean="0"/>
              <a:t> </a:t>
            </a:r>
            <a:r>
              <a:rPr lang="hu-HU" dirty="0" err="1" smtClean="0"/>
              <a:t>level</a:t>
            </a:r>
            <a:endParaRPr lang="hu-HU" dirty="0" smtClean="0"/>
          </a:p>
          <a:p>
            <a:pPr lvl="2"/>
            <a:r>
              <a:rPr lang="hu-HU" dirty="0" err="1" smtClean="0"/>
              <a:t>Third</a:t>
            </a:r>
            <a:r>
              <a:rPr lang="hu-HU" dirty="0" smtClean="0"/>
              <a:t> </a:t>
            </a:r>
            <a:r>
              <a:rPr lang="hu-HU" dirty="0" err="1" smtClean="0"/>
              <a:t>level</a:t>
            </a:r>
            <a:endParaRPr lang="hu-HU" dirty="0" smtClean="0"/>
          </a:p>
          <a:p>
            <a:pPr lvl="3"/>
            <a:r>
              <a:rPr lang="hu-HU" dirty="0" err="1" smtClean="0"/>
              <a:t>Fourth</a:t>
            </a:r>
            <a:r>
              <a:rPr lang="hu-HU" dirty="0" smtClean="0"/>
              <a:t> </a:t>
            </a:r>
            <a:r>
              <a:rPr lang="hu-HU" dirty="0" err="1" smtClean="0"/>
              <a:t>level</a:t>
            </a:r>
            <a:endParaRPr lang="hu-HU" dirty="0" smtClean="0"/>
          </a:p>
          <a:p>
            <a:pPr lvl="4"/>
            <a:r>
              <a:rPr lang="hu-HU" dirty="0" err="1" smtClean="0"/>
              <a:t>Fifth</a:t>
            </a:r>
            <a:r>
              <a:rPr lang="hu-HU" dirty="0" smtClean="0"/>
              <a:t> </a:t>
            </a:r>
            <a:r>
              <a:rPr lang="hu-HU" dirty="0" err="1" smtClean="0"/>
              <a:t>level</a:t>
            </a:r>
            <a:endParaRPr lang="en-US" dirty="0"/>
          </a:p>
        </p:txBody>
      </p:sp>
      <p:sp>
        <p:nvSpPr>
          <p:cNvPr id="5"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30561262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87018" y="284163"/>
            <a:ext cx="7200000" cy="1008000"/>
          </a:xfrm>
        </p:spPr>
        <p:txBody>
          <a:bodyPr/>
          <a:lstStyle>
            <a:lvl1pPr>
              <a:defRPr/>
            </a:lvl1pPr>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Text Placeholder 2"/>
          <p:cNvSpPr>
            <a:spLocks noGrp="1"/>
          </p:cNvSpPr>
          <p:nvPr>
            <p:ph type="body" idx="1"/>
          </p:nvPr>
        </p:nvSpPr>
        <p:spPr>
          <a:xfrm>
            <a:off x="1734852" y="1372275"/>
            <a:ext cx="3492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p:txBody>
      </p:sp>
      <p:sp>
        <p:nvSpPr>
          <p:cNvPr id="4" name="Content Placeholder 3"/>
          <p:cNvSpPr>
            <a:spLocks noGrp="1"/>
          </p:cNvSpPr>
          <p:nvPr>
            <p:ph sz="half" idx="2"/>
          </p:nvPr>
        </p:nvSpPr>
        <p:spPr>
          <a:xfrm>
            <a:off x="1734852" y="2092148"/>
            <a:ext cx="3492000" cy="422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a:p>
            <a:pPr lvl="1"/>
            <a:r>
              <a:rPr lang="hu-HU" dirty="0" err="1" smtClean="0"/>
              <a:t>Second</a:t>
            </a:r>
            <a:r>
              <a:rPr lang="hu-HU" dirty="0" smtClean="0"/>
              <a:t> </a:t>
            </a:r>
            <a:r>
              <a:rPr lang="hu-HU" dirty="0" err="1" smtClean="0"/>
              <a:t>level</a:t>
            </a:r>
            <a:endParaRPr lang="hu-HU" dirty="0" smtClean="0"/>
          </a:p>
          <a:p>
            <a:pPr lvl="2"/>
            <a:r>
              <a:rPr lang="hu-HU" dirty="0" err="1" smtClean="0"/>
              <a:t>Third</a:t>
            </a:r>
            <a:r>
              <a:rPr lang="hu-HU" dirty="0" smtClean="0"/>
              <a:t> </a:t>
            </a:r>
            <a:r>
              <a:rPr lang="hu-HU" dirty="0" err="1" smtClean="0"/>
              <a:t>level</a:t>
            </a:r>
            <a:endParaRPr lang="hu-HU" dirty="0" smtClean="0"/>
          </a:p>
          <a:p>
            <a:pPr lvl="3"/>
            <a:r>
              <a:rPr lang="hu-HU" dirty="0" err="1" smtClean="0"/>
              <a:t>Fourth</a:t>
            </a:r>
            <a:r>
              <a:rPr lang="hu-HU" dirty="0" smtClean="0"/>
              <a:t> </a:t>
            </a:r>
            <a:r>
              <a:rPr lang="hu-HU" dirty="0" err="1" smtClean="0"/>
              <a:t>level</a:t>
            </a:r>
            <a:endParaRPr lang="hu-HU" dirty="0" smtClean="0"/>
          </a:p>
          <a:p>
            <a:pPr lvl="4"/>
            <a:r>
              <a:rPr lang="hu-HU" dirty="0" err="1" smtClean="0"/>
              <a:t>Fifth</a:t>
            </a:r>
            <a:r>
              <a:rPr lang="hu-HU" dirty="0" smtClean="0"/>
              <a:t> </a:t>
            </a:r>
            <a:r>
              <a:rPr lang="hu-HU" dirty="0" err="1" smtClean="0"/>
              <a:t>level</a:t>
            </a:r>
            <a:endParaRPr lang="en-US" dirty="0"/>
          </a:p>
        </p:txBody>
      </p:sp>
      <p:sp>
        <p:nvSpPr>
          <p:cNvPr id="5" name="Text Placeholder 4"/>
          <p:cNvSpPr>
            <a:spLocks noGrp="1"/>
          </p:cNvSpPr>
          <p:nvPr>
            <p:ph type="body" sz="quarter" idx="3"/>
          </p:nvPr>
        </p:nvSpPr>
        <p:spPr>
          <a:xfrm>
            <a:off x="5359007" y="1372275"/>
            <a:ext cx="3492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p:txBody>
      </p:sp>
      <p:sp>
        <p:nvSpPr>
          <p:cNvPr id="6" name="Content Placeholder 5"/>
          <p:cNvSpPr>
            <a:spLocks noGrp="1"/>
          </p:cNvSpPr>
          <p:nvPr>
            <p:ph sz="quarter" idx="4"/>
          </p:nvPr>
        </p:nvSpPr>
        <p:spPr>
          <a:xfrm>
            <a:off x="5359007" y="2092148"/>
            <a:ext cx="3492000" cy="422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1568877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87018" y="284163"/>
            <a:ext cx="7200000" cy="1008000"/>
          </a:xfrm>
        </p:spPr>
        <p:txBody>
          <a:bodyPr/>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6435280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átum helye 5"/>
          <p:cNvSpPr>
            <a:spLocks noGrp="1"/>
          </p:cNvSpPr>
          <p:nvPr>
            <p:ph type="dt" sz="half" idx="10"/>
          </p:nvPr>
        </p:nvSpPr>
        <p:spPr/>
        <p:txBody>
          <a:bodyPr/>
          <a:lstStyle/>
          <a:p>
            <a:pPr defTabSz="457200">
              <a:defRPr/>
            </a:pPr>
            <a:r>
              <a:rPr lang="hu-HU" smtClean="0"/>
              <a:t>1/30/2017</a:t>
            </a:r>
            <a:endParaRPr lang="en-US"/>
          </a:p>
        </p:txBody>
      </p:sp>
    </p:spTree>
    <p:extLst>
      <p:ext uri="{BB962C8B-B14F-4D97-AF65-F5344CB8AC3E}">
        <p14:creationId xmlns:p14="http://schemas.microsoft.com/office/powerpoint/2010/main" val="4613342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9801" y="273050"/>
            <a:ext cx="2808000" cy="1008000"/>
          </a:xfrm>
        </p:spPr>
        <p:txBody>
          <a:bodyPr anchor="b"/>
          <a:lstStyle>
            <a:lvl1pPr algn="l">
              <a:defRPr sz="2000" b="1"/>
            </a:lvl1pPr>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Content Placeholder 2"/>
          <p:cNvSpPr>
            <a:spLocks noGrp="1"/>
          </p:cNvSpPr>
          <p:nvPr>
            <p:ph idx="1"/>
          </p:nvPr>
        </p:nvSpPr>
        <p:spPr>
          <a:xfrm>
            <a:off x="4572000" y="273050"/>
            <a:ext cx="4320000" cy="60400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Text Placeholder 3"/>
          <p:cNvSpPr>
            <a:spLocks noGrp="1"/>
          </p:cNvSpPr>
          <p:nvPr>
            <p:ph type="body" sz="half" idx="2"/>
          </p:nvPr>
        </p:nvSpPr>
        <p:spPr>
          <a:xfrm>
            <a:off x="1709801" y="1435100"/>
            <a:ext cx="2808000" cy="48409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p:txBody>
      </p:sp>
      <p:sp>
        <p:nvSpPr>
          <p:cNvPr id="5" name="Date Placeholder 3"/>
          <p:cNvSpPr>
            <a:spLocks noGrp="1"/>
          </p:cNvSpPr>
          <p:nvPr>
            <p:ph type="dt" sz="half" idx="10"/>
          </p:nvPr>
        </p:nvSpPr>
        <p:spPr/>
        <p:txBody>
          <a:bodyPr/>
          <a:lstStyle>
            <a:lvl1pPr>
              <a:defRPr/>
            </a:lvl1pPr>
          </a:lstStyle>
          <a:p>
            <a:pPr>
              <a:defRPr/>
            </a:pPr>
            <a:r>
              <a:rPr lang="hu-HU" smtClean="0"/>
              <a:t>1/30/2017</a:t>
            </a:r>
            <a:endParaRPr lang="en-US"/>
          </a:p>
        </p:txBody>
      </p:sp>
    </p:spTree>
    <p:extLst>
      <p:ext uri="{BB962C8B-B14F-4D97-AF65-F5344CB8AC3E}">
        <p14:creationId xmlns:p14="http://schemas.microsoft.com/office/powerpoint/2010/main" val="68939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33000">
              <a:srgbClr val="C1C6C8"/>
            </a:gs>
            <a:gs pos="100000">
              <a:srgbClr val="EAEAEA"/>
            </a:gs>
          </a:gsLst>
          <a:lin ang="5400000" scaled="1"/>
          <a:tileRect/>
        </a:gradFill>
        <a:effectLst/>
      </p:bgPr>
    </p:bg>
    <p:spTree>
      <p:nvGrpSpPr>
        <p:cNvPr id="1" name=""/>
        <p:cNvGrpSpPr/>
        <p:nvPr/>
      </p:nvGrpSpPr>
      <p:grpSpPr>
        <a:xfrm>
          <a:off x="0" y="0"/>
          <a:ext cx="0" cy="0"/>
          <a:chOff x="0" y="0"/>
          <a:chExt cx="0" cy="0"/>
        </a:xfrm>
      </p:grpSpPr>
      <p:sp>
        <p:nvSpPr>
          <p:cNvPr id="2" name="SlideFrame"/>
          <p:cNvSpPr/>
          <p:nvPr userDrawn="1"/>
        </p:nvSpPr>
        <p:spPr>
          <a:xfrm>
            <a:off x="162000" y="140474"/>
            <a:ext cx="8820000" cy="6552000"/>
          </a:xfrm>
          <a:prstGeom prst="roundRect">
            <a:avLst>
              <a:gd name="adj" fmla="val 1276"/>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hu-HU" dirty="0">
              <a:solidFill>
                <a:prstClr val="white"/>
              </a:solidFill>
            </a:endParaRPr>
          </a:p>
        </p:txBody>
      </p:sp>
      <p:sp>
        <p:nvSpPr>
          <p:cNvPr id="9" name="ELTE-Gray"/>
          <p:cNvSpPr/>
          <p:nvPr userDrawn="1"/>
        </p:nvSpPr>
        <p:spPr>
          <a:xfrm>
            <a:off x="147266" y="271462"/>
            <a:ext cx="1336080" cy="6444000"/>
          </a:xfrm>
          <a:prstGeom prst="rect">
            <a:avLst/>
          </a:prstGeom>
          <a:gradFill>
            <a:gsLst>
              <a:gs pos="10000">
                <a:srgbClr val="C1C6C8"/>
              </a:gs>
              <a:gs pos="90000">
                <a:schemeClr val="bg1"/>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hu-HU" dirty="0">
              <a:solidFill>
                <a:prstClr val="white"/>
              </a:solidFill>
            </a:endParaRPr>
          </a:p>
        </p:txBody>
      </p:sp>
      <p:sp>
        <p:nvSpPr>
          <p:cNvPr id="7" name="TextFrame"/>
          <p:cNvSpPr/>
          <p:nvPr userDrawn="1"/>
        </p:nvSpPr>
        <p:spPr>
          <a:xfrm>
            <a:off x="1657688" y="242144"/>
            <a:ext cx="7272000" cy="6156000"/>
          </a:xfrm>
          <a:prstGeom prst="roundRect">
            <a:avLst>
              <a:gd name="adj" fmla="val 848"/>
            </a:avLst>
          </a:prstGeom>
          <a:solidFill>
            <a:schemeClr val="bg1"/>
          </a:solidFill>
          <a:ln w="9525">
            <a:gradFill>
              <a:gsLst>
                <a:gs pos="33000">
                  <a:srgbClr val="C1C6C8"/>
                </a:gs>
                <a:gs pos="67000">
                  <a:srgbClr val="F0EDD9"/>
                </a:gs>
              </a:gsLst>
              <a:lin ang="5400000" scaled="1"/>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noProof="0" dirty="0">
              <a:solidFill>
                <a:prstClr val="white"/>
              </a:solidFill>
            </a:endParaRPr>
          </a:p>
        </p:txBody>
      </p:sp>
      <p:sp>
        <p:nvSpPr>
          <p:cNvPr id="17" name="ELTE-Logo-block"/>
          <p:cNvSpPr/>
          <p:nvPr userDrawn="1"/>
        </p:nvSpPr>
        <p:spPr>
          <a:xfrm>
            <a:off x="290351" y="269788"/>
            <a:ext cx="1188000" cy="216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hu-HU">
              <a:solidFill>
                <a:prstClr val="white"/>
              </a:solidFill>
            </a:endParaRPr>
          </a:p>
        </p:txBody>
      </p:sp>
      <p:sp>
        <p:nvSpPr>
          <p:cNvPr id="13" name="Bordo"/>
          <p:cNvSpPr/>
          <p:nvPr userDrawn="1"/>
        </p:nvSpPr>
        <p:spPr>
          <a:xfrm>
            <a:off x="293370" y="270510"/>
            <a:ext cx="1188720" cy="281940"/>
          </a:xfrm>
          <a:prstGeom prst="rect">
            <a:avLst/>
          </a:prstGeom>
          <a:solidFill>
            <a:srgbClr val="8A27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hu-HU">
              <a:solidFill>
                <a:prstClr val="white"/>
              </a:solidFill>
            </a:endParaRPr>
          </a:p>
        </p:txBody>
      </p:sp>
      <p:sp>
        <p:nvSpPr>
          <p:cNvPr id="15" name="ELTE-kor"/>
          <p:cNvSpPr/>
          <p:nvPr userDrawn="1"/>
        </p:nvSpPr>
        <p:spPr>
          <a:xfrm>
            <a:off x="291724" y="1779864"/>
            <a:ext cx="1188000" cy="1188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hu-HU">
              <a:solidFill>
                <a:prstClr val="white"/>
              </a:solidFill>
            </a:endParaRPr>
          </a:p>
        </p:txBody>
      </p:sp>
      <p:sp>
        <p:nvSpPr>
          <p:cNvPr id="4" name="Date Placeholder 3"/>
          <p:cNvSpPr>
            <a:spLocks noGrp="1"/>
          </p:cNvSpPr>
          <p:nvPr>
            <p:ph type="dt" sz="half" idx="2"/>
          </p:nvPr>
        </p:nvSpPr>
        <p:spPr>
          <a:xfrm>
            <a:off x="325676" y="6519896"/>
            <a:ext cx="900000" cy="180000"/>
          </a:xfrm>
          <a:prstGeom prst="rect">
            <a:avLst/>
          </a:prstGeom>
        </p:spPr>
        <p:txBody>
          <a:bodyPr vert="horz" lIns="91440" tIns="45720" rIns="91440" bIns="45720" rtlCol="0" anchor="ctr"/>
          <a:lstStyle>
            <a:lvl1pPr algn="l" fontAlgn="auto">
              <a:spcBef>
                <a:spcPts val="0"/>
              </a:spcBef>
              <a:spcAft>
                <a:spcPts val="0"/>
              </a:spcAft>
              <a:defRPr sz="1000" b="1" smtClean="0">
                <a:solidFill>
                  <a:srgbClr val="052A4B"/>
                </a:solidFill>
                <a:latin typeface="+mn-lt"/>
              </a:defRPr>
            </a:lvl1pPr>
          </a:lstStyle>
          <a:p>
            <a:pPr defTabSz="457200">
              <a:defRPr/>
            </a:pPr>
            <a:r>
              <a:rPr lang="hu-HU" dirty="0" smtClean="0"/>
              <a:t>1/30/2017</a:t>
            </a:r>
            <a:endParaRPr lang="en-US" dirty="0"/>
          </a:p>
        </p:txBody>
      </p:sp>
      <p:sp>
        <p:nvSpPr>
          <p:cNvPr id="1027" name="Text Placeholder 2"/>
          <p:cNvSpPr>
            <a:spLocks noGrp="1"/>
          </p:cNvSpPr>
          <p:nvPr>
            <p:ph type="body" idx="1"/>
          </p:nvPr>
        </p:nvSpPr>
        <p:spPr bwMode="auto">
          <a:xfrm>
            <a:off x="1695450" y="1499992"/>
            <a:ext cx="7200000" cy="48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6" name="Title Placeholder 1"/>
          <p:cNvSpPr>
            <a:spLocks noGrp="1"/>
          </p:cNvSpPr>
          <p:nvPr>
            <p:ph type="title"/>
          </p:nvPr>
        </p:nvSpPr>
        <p:spPr bwMode="auto">
          <a:xfrm>
            <a:off x="1687018" y="284163"/>
            <a:ext cx="720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noProof="0" dirty="0" smtClean="0"/>
              <a:t>Click to edit Master title style</a:t>
            </a:r>
          </a:p>
        </p:txBody>
      </p:sp>
      <p:pic>
        <p:nvPicPr>
          <p:cNvPr id="8" name="Kép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87843" y="555452"/>
            <a:ext cx="1188000" cy="1188000"/>
          </a:xfrm>
          <a:prstGeom prst="rect">
            <a:avLst/>
          </a:prstGeom>
        </p:spPr>
      </p:pic>
      <p:pic>
        <p:nvPicPr>
          <p:cNvPr id="19" name="Kép 18"/>
          <p:cNvPicPr>
            <a:picLocks noChangeAspect="1"/>
          </p:cNvPicPr>
          <p:nvPr userDrawn="1"/>
        </p:nvPicPr>
        <p:blipFill>
          <a:blip r:embed="rId15">
            <a:clrChange>
              <a:clrFrom>
                <a:srgbClr val="FFFFFF"/>
              </a:clrFrom>
              <a:clrTo>
                <a:srgbClr val="FFFFFF">
                  <a:alpha val="0"/>
                </a:srgbClr>
              </a:clrTo>
            </a:clrChange>
          </a:blip>
          <a:stretch>
            <a:fillRect/>
          </a:stretch>
        </p:blipFill>
        <p:spPr>
          <a:xfrm>
            <a:off x="362985" y="1802765"/>
            <a:ext cx="1044000" cy="1039833"/>
          </a:xfrm>
          <a:prstGeom prst="rect">
            <a:avLst/>
          </a:prstGeom>
        </p:spPr>
      </p:pic>
      <p:cxnSp>
        <p:nvCxnSpPr>
          <p:cNvPr id="26" name="Egyenes összekötő 25"/>
          <p:cNvCxnSpPr/>
          <p:nvPr userDrawn="1"/>
        </p:nvCxnSpPr>
        <p:spPr>
          <a:xfrm>
            <a:off x="293370" y="6519896"/>
            <a:ext cx="6098249" cy="0"/>
          </a:xfrm>
          <a:prstGeom prst="line">
            <a:avLst/>
          </a:prstGeom>
          <a:ln w="15875">
            <a:gradFill>
              <a:gsLst>
                <a:gs pos="0">
                  <a:srgbClr val="052A4B"/>
                </a:gs>
                <a:gs pos="100000">
                  <a:srgbClr val="8A2734"/>
                </a:gs>
              </a:gsLst>
              <a:lin ang="0" scaled="0"/>
            </a:gradFill>
          </a:ln>
          <a:effectLst/>
        </p:spPr>
        <p:style>
          <a:lnRef idx="2">
            <a:schemeClr val="accent1"/>
          </a:lnRef>
          <a:fillRef idx="0">
            <a:schemeClr val="accent1"/>
          </a:fillRef>
          <a:effectRef idx="1">
            <a:schemeClr val="accent1"/>
          </a:effectRef>
          <a:fontRef idx="minor">
            <a:schemeClr val="tx1"/>
          </a:fontRef>
        </p:style>
      </p:cxnSp>
      <p:sp>
        <p:nvSpPr>
          <p:cNvPr id="22" name="Footer Placeholder 4"/>
          <p:cNvSpPr txBox="1">
            <a:spLocks/>
          </p:cNvSpPr>
          <p:nvPr userDrawn="1"/>
        </p:nvSpPr>
        <p:spPr>
          <a:xfrm flipH="1">
            <a:off x="6444000" y="6519896"/>
            <a:ext cx="2700000" cy="338104"/>
          </a:xfrm>
          <a:prstGeom prst="round1Rect">
            <a:avLst>
              <a:gd name="adj" fmla="val 24411"/>
            </a:avLst>
          </a:prstGeom>
          <a:solidFill>
            <a:srgbClr val="8A2734"/>
          </a:solidFill>
          <a:ln w="12700" cap="sq">
            <a:noFill/>
            <a:miter lim="800000"/>
          </a:ln>
        </p:spPr>
        <p:txBody>
          <a:bodyPr vert="horz" lIns="91440" tIns="45720" rIns="91440" bIns="45720" rtlCol="0" anchor="ctr"/>
          <a:lstStyle>
            <a:defPPr>
              <a:defRPr lang="hu-HU"/>
            </a:defPPr>
            <a:lvl1pPr marL="0" algn="ctr" defTabSz="914400" rtl="0" eaLnBrk="1" fontAlgn="auto" latinLnBrk="0" hangingPunct="1">
              <a:spcBef>
                <a:spcPts val="0"/>
              </a:spcBef>
              <a:spcAft>
                <a:spcPts val="0"/>
              </a:spcAft>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hu-HU" dirty="0" smtClean="0">
                <a:solidFill>
                  <a:prstClr val="white"/>
                </a:solidFill>
              </a:rPr>
              <a:t>ICAI, Eger 2017</a:t>
            </a:r>
            <a:endParaRPr lang="en-US" dirty="0">
              <a:solidFill>
                <a:prstClr val="white"/>
              </a:solidFill>
            </a:endParaRPr>
          </a:p>
        </p:txBody>
      </p:sp>
      <p:sp>
        <p:nvSpPr>
          <p:cNvPr id="12" name="SlideNum"/>
          <p:cNvSpPr txBox="1"/>
          <p:nvPr userDrawn="1"/>
        </p:nvSpPr>
        <p:spPr>
          <a:xfrm>
            <a:off x="1489268" y="6519896"/>
            <a:ext cx="360000" cy="180000"/>
          </a:xfrm>
          <a:prstGeom prst="rect">
            <a:avLst/>
          </a:prstGeom>
        </p:spPr>
        <p:txBody>
          <a:bodyPr vert="horz" lIns="91440" tIns="45720" rIns="91440" bIns="45720" rtlCol="0" anchor="ctr"/>
          <a:lstStyle>
            <a:defPPr>
              <a:defRPr lang="hu-HU"/>
            </a:defPPr>
            <a:lvl1pPr defTabSz="457200" fontAlgn="auto">
              <a:spcBef>
                <a:spcPts val="0"/>
              </a:spcBef>
              <a:spcAft>
                <a:spcPts val="0"/>
              </a:spcAft>
              <a:defRPr sz="1000" b="1">
                <a:solidFill>
                  <a:srgbClr val="052A4B"/>
                </a:solidFill>
              </a:defRPr>
            </a:lvl1pPr>
          </a:lstStyle>
          <a:p>
            <a:pPr lvl="0"/>
            <a:fld id="{4150A21E-AB6B-492A-AEA1-5D3DB1202DB9}" type="slidenum">
              <a:rPr lang="hu-HU"/>
              <a:t>‹#›</a:t>
            </a:fld>
            <a:endParaRPr lang="en-US" dirty="0"/>
          </a:p>
        </p:txBody>
      </p:sp>
    </p:spTree>
    <p:extLst>
      <p:ext uri="{BB962C8B-B14F-4D97-AF65-F5344CB8AC3E}">
        <p14:creationId xmlns:p14="http://schemas.microsoft.com/office/powerpoint/2010/main" val="2555683246"/>
      </p:ext>
    </p:extLst>
  </p:cSld>
  <p:clrMap bg1="lt1" tx1="dk1" bg2="lt2" tx2="dk2" accent1="accent1" accent2="accent2" accent3="accent3" accent4="accent4" accent5="accent5" accent6="accent6" hlink="hlink" folHlink="folHlink"/>
  <p:sldLayoutIdLst>
    <p:sldLayoutId id="2147483794" r:id="rId1"/>
    <p:sldLayoutId id="2147483805"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iming>
    <p:tnLst>
      <p:par>
        <p:cTn id="1" dur="indefinite" restart="never" nodeType="tmRoot"/>
      </p:par>
    </p:tnLst>
  </p:timing>
  <p:hf hdr="0" ftr="0"/>
  <p:txStyles>
    <p:titleStyle>
      <a:lvl1pPr algn="ctr" defTabSz="457200" rtl="0" fontAlgn="base">
        <a:spcBef>
          <a:spcPct val="0"/>
        </a:spcBef>
        <a:spcAft>
          <a:spcPct val="0"/>
        </a:spcAft>
        <a:defRPr sz="4000" kern="1200">
          <a:solidFill>
            <a:schemeClr val="tx1"/>
          </a:solidFill>
          <a:latin typeface="Arial" panose="020B0604020202020204" pitchFamily="34" charset="0"/>
          <a:ea typeface="+mj-ea"/>
          <a:cs typeface="Arial" panose="020B0604020202020204"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ts val="600"/>
        </a:spcBef>
        <a:spcAft>
          <a:spcPct val="0"/>
        </a:spcAft>
        <a:buFont typeface="Arial" charset="0"/>
        <a:buChar char="•"/>
        <a:defRPr sz="3200" kern="1200">
          <a:solidFill>
            <a:schemeClr val="tx1"/>
          </a:solidFill>
          <a:latin typeface="Garamond" panose="02020404030301010803" pitchFamily="18" charset="0"/>
          <a:ea typeface="+mn-ea"/>
          <a:cs typeface="+mn-cs"/>
        </a:defRPr>
      </a:lvl1pPr>
      <a:lvl2pPr marL="742950" indent="-285750" algn="l" defTabSz="457200" rtl="0" fontAlgn="base">
        <a:spcBef>
          <a:spcPts val="0"/>
        </a:spcBef>
        <a:spcAft>
          <a:spcPct val="0"/>
        </a:spcAft>
        <a:buFont typeface="Arial" charset="0"/>
        <a:buChar char="–"/>
        <a:defRPr sz="2800" kern="1200">
          <a:solidFill>
            <a:schemeClr val="tx1"/>
          </a:solidFill>
          <a:latin typeface="Garamond" panose="02020404030301010803" pitchFamily="18" charset="0"/>
          <a:ea typeface="+mn-ea"/>
          <a:cs typeface="+mn-cs"/>
        </a:defRPr>
      </a:lvl2pPr>
      <a:lvl3pPr marL="1143000" indent="-228600" algn="l" defTabSz="457200" rtl="0" fontAlgn="base">
        <a:spcBef>
          <a:spcPts val="0"/>
        </a:spcBef>
        <a:spcAft>
          <a:spcPct val="0"/>
        </a:spcAft>
        <a:buFont typeface="Arial" charset="0"/>
        <a:buChar char="•"/>
        <a:defRPr sz="2400" kern="1200">
          <a:solidFill>
            <a:schemeClr val="tx1"/>
          </a:solidFill>
          <a:latin typeface="Garamond" panose="02020404030301010803" pitchFamily="18" charset="0"/>
          <a:ea typeface="+mn-ea"/>
          <a:cs typeface="+mn-cs"/>
        </a:defRPr>
      </a:lvl3pPr>
      <a:lvl4pPr marL="16002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4pPr>
      <a:lvl5pPr marL="20574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p:txBody>
          <a:bodyPr/>
          <a:lstStyle/>
          <a:p>
            <a:r>
              <a:rPr lang="hu-HU" dirty="0" err="1" smtClean="0"/>
              <a:t>Guess</a:t>
            </a:r>
            <a:r>
              <a:rPr lang="hu-HU" dirty="0" smtClean="0"/>
              <a:t> </a:t>
            </a:r>
            <a:r>
              <a:rPr lang="hu-HU" dirty="0" err="1" smtClean="0"/>
              <a:t>the</a:t>
            </a:r>
            <a:r>
              <a:rPr lang="hu-HU" dirty="0" smtClean="0"/>
              <a:t> </a:t>
            </a:r>
            <a:r>
              <a:rPr lang="hu-HU" dirty="0" err="1" smtClean="0"/>
              <a:t>Code</a:t>
            </a:r>
            <a:r>
              <a:rPr lang="hu-HU" dirty="0"/>
              <a:t> </a:t>
            </a:r>
            <a:r>
              <a:rPr lang="hu-HU" dirty="0" smtClean="0"/>
              <a:t>of</a:t>
            </a:r>
            <a:br>
              <a:rPr lang="hu-HU" dirty="0" smtClean="0"/>
            </a:br>
            <a:r>
              <a:rPr lang="hu-HU" dirty="0" err="1" smtClean="0"/>
              <a:t>Conditional</a:t>
            </a:r>
            <a:r>
              <a:rPr lang="hu-HU" dirty="0" smtClean="0"/>
              <a:t> </a:t>
            </a:r>
            <a:r>
              <a:rPr lang="hu-HU" dirty="0" err="1" smtClean="0"/>
              <a:t>Summation</a:t>
            </a:r>
            <a:endParaRPr lang="en-US" dirty="0"/>
          </a:p>
        </p:txBody>
      </p:sp>
      <p:sp>
        <p:nvSpPr>
          <p:cNvPr id="6" name="Alcím 5"/>
          <p:cNvSpPr>
            <a:spLocks noGrp="1"/>
          </p:cNvSpPr>
          <p:nvPr>
            <p:ph type="subTitle" idx="1"/>
          </p:nvPr>
        </p:nvSpPr>
        <p:spPr/>
        <p:txBody>
          <a:bodyPr/>
          <a:lstStyle/>
          <a:p>
            <a:r>
              <a:rPr lang="hu-HU" dirty="0" smtClean="0"/>
              <a:t>Zsuzsanna Szalayné Tahy</a:t>
            </a:r>
            <a:br>
              <a:rPr lang="hu-HU" dirty="0" smtClean="0"/>
            </a:br>
            <a:r>
              <a:rPr lang="hu-HU" dirty="0" smtClean="0"/>
              <a:t>sztzs@caesar.elte.hu</a:t>
            </a:r>
            <a:endParaRPr lang="en-US" dirty="0"/>
          </a:p>
        </p:txBody>
      </p:sp>
      <p:sp>
        <p:nvSpPr>
          <p:cNvPr id="4" name="Dátum helye 3"/>
          <p:cNvSpPr>
            <a:spLocks noGrp="1"/>
          </p:cNvSpPr>
          <p:nvPr>
            <p:ph type="dt" sz="half" idx="10"/>
          </p:nvPr>
        </p:nvSpPr>
        <p:spPr/>
        <p:txBody>
          <a:bodyPr/>
          <a:lstStyle/>
          <a:p>
            <a:pPr>
              <a:defRPr/>
            </a:pPr>
            <a:r>
              <a:rPr lang="hu-HU" smtClean="0"/>
              <a:t>1/30/2017</a:t>
            </a:r>
            <a:endParaRPr lang="en-US"/>
          </a:p>
        </p:txBody>
      </p:sp>
    </p:spTree>
    <p:extLst>
      <p:ext uri="{BB962C8B-B14F-4D97-AF65-F5344CB8AC3E}">
        <p14:creationId xmlns:p14="http://schemas.microsoft.com/office/powerpoint/2010/main" val="2901672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The Array Formula</a:t>
            </a:r>
            <a:endParaRPr lang="en-US" dirty="0"/>
          </a:p>
        </p:txBody>
      </p:sp>
      <p:sp>
        <p:nvSpPr>
          <p:cNvPr id="3" name="Tartalom helye 2"/>
          <p:cNvSpPr>
            <a:spLocks noGrp="1"/>
          </p:cNvSpPr>
          <p:nvPr>
            <p:ph idx="1"/>
          </p:nvPr>
        </p:nvSpPr>
        <p:spPr/>
        <p:txBody>
          <a:bodyPr/>
          <a:lstStyle/>
          <a:p>
            <a:pPr>
              <a:spcBef>
                <a:spcPts val="0"/>
              </a:spcBef>
            </a:pPr>
            <a:r>
              <a:rPr lang="en-US" sz="2800" dirty="0" smtClean="0">
                <a:sym typeface="Wingdings" panose="05000000000000000000" pitchFamily="2" charset="2"/>
              </a:rPr>
              <a:t>The magic</a:t>
            </a:r>
          </a:p>
          <a:p>
            <a:pPr>
              <a:spcBef>
                <a:spcPts val="0"/>
              </a:spcBef>
            </a:pPr>
            <a:r>
              <a:rPr lang="en-US" sz="2800" dirty="0" smtClean="0">
                <a:sym typeface="Wingdings" panose="05000000000000000000" pitchFamily="2" charset="2"/>
              </a:rPr>
              <a:t>{Sum(If(</a:t>
            </a:r>
            <a:r>
              <a:rPr lang="en-US" sz="2800" dirty="0" err="1" smtClean="0">
                <a:sym typeface="Wingdings" panose="05000000000000000000" pitchFamily="2" charset="2"/>
              </a:rPr>
              <a:t>logical_expr</a:t>
            </a:r>
            <a:r>
              <a:rPr lang="en-US" sz="2800" dirty="0" smtClean="0">
                <a:sym typeface="Wingdings" panose="05000000000000000000" pitchFamily="2" charset="2"/>
              </a:rPr>
              <a:t>, </a:t>
            </a:r>
            <a:r>
              <a:rPr lang="en-US" sz="2800" dirty="0" err="1" smtClean="0">
                <a:sym typeface="Wingdings" panose="05000000000000000000" pitchFamily="2" charset="2"/>
              </a:rPr>
              <a:t>sum_range</a:t>
            </a:r>
            <a:r>
              <a:rPr lang="en-US" sz="2800" dirty="0" smtClean="0">
                <a:sym typeface="Wingdings" panose="05000000000000000000" pitchFamily="2" charset="2"/>
              </a:rPr>
              <a:t>, ””))}</a:t>
            </a:r>
          </a:p>
          <a:p>
            <a:pPr lvl="1">
              <a:spcBef>
                <a:spcPts val="0"/>
              </a:spcBef>
            </a:pPr>
            <a:r>
              <a:rPr lang="en-US" sz="2400" dirty="0" smtClean="0">
                <a:sym typeface="Wingdings" panose="05000000000000000000" pitchFamily="2" charset="2"/>
              </a:rPr>
              <a:t>Without extra cell, similar to </a:t>
            </a:r>
            <a:r>
              <a:rPr lang="en-US" sz="2400" dirty="0" smtClean="0"/>
              <a:t>Functions: If() </a:t>
            </a:r>
            <a:r>
              <a:rPr lang="en-US" sz="2400" dirty="0" smtClean="0">
                <a:sym typeface="Wingdings" panose="05000000000000000000" pitchFamily="2" charset="2"/>
              </a:rPr>
              <a:t>Sum()</a:t>
            </a:r>
          </a:p>
          <a:p>
            <a:pPr lvl="1"/>
            <a:r>
              <a:rPr lang="en-US" sz="2400" dirty="0" smtClean="0">
                <a:sym typeface="Wingdings" panose="05000000000000000000" pitchFamily="2" charset="2"/>
              </a:rPr>
              <a:t>Ancestor of </a:t>
            </a:r>
            <a:r>
              <a:rPr lang="en-US" sz="2400" dirty="0" err="1" smtClean="0">
                <a:sym typeface="Wingdings" panose="05000000000000000000" pitchFamily="2" charset="2"/>
              </a:rPr>
              <a:t>SumIF</a:t>
            </a:r>
            <a:r>
              <a:rPr lang="en-US" sz="2400" dirty="0" smtClean="0">
                <a:sym typeface="Wingdings" panose="05000000000000000000" pitchFamily="2" charset="2"/>
              </a:rPr>
              <a:t>(range, condition, </a:t>
            </a:r>
            <a:r>
              <a:rPr lang="en-US" sz="2400" dirty="0" err="1" smtClean="0">
                <a:sym typeface="Wingdings" panose="05000000000000000000" pitchFamily="2" charset="2"/>
              </a:rPr>
              <a:t>sum_range</a:t>
            </a:r>
            <a:r>
              <a:rPr lang="en-US" sz="2400" dirty="0" smtClean="0">
                <a:sym typeface="Wingdings" panose="05000000000000000000" pitchFamily="2" charset="2"/>
              </a:rPr>
              <a:t>)</a:t>
            </a:r>
          </a:p>
          <a:p>
            <a:pPr lvl="2"/>
            <a:r>
              <a:rPr lang="en-US" sz="2000" dirty="0" smtClean="0">
                <a:sym typeface="Wingdings" panose="05000000000000000000" pitchFamily="2" charset="2"/>
              </a:rPr>
              <a:t>And </a:t>
            </a:r>
            <a:r>
              <a:rPr lang="en-US" sz="2400" dirty="0" err="1" smtClean="0">
                <a:sym typeface="Wingdings" panose="05000000000000000000" pitchFamily="2" charset="2"/>
              </a:rPr>
              <a:t>SumIFS</a:t>
            </a:r>
            <a:r>
              <a:rPr lang="en-US" sz="2400" dirty="0" smtClean="0">
                <a:sym typeface="Wingdings" panose="05000000000000000000" pitchFamily="2" charset="2"/>
              </a:rPr>
              <a:t>(</a:t>
            </a:r>
            <a:r>
              <a:rPr lang="en-US" sz="2400" dirty="0" err="1" smtClean="0">
                <a:sym typeface="Wingdings" panose="05000000000000000000" pitchFamily="2" charset="2"/>
              </a:rPr>
              <a:t>sum_range</a:t>
            </a:r>
            <a:r>
              <a:rPr lang="en-US" sz="2400" dirty="0" smtClean="0">
                <a:sym typeface="Wingdings" panose="05000000000000000000" pitchFamily="2" charset="2"/>
              </a:rPr>
              <a:t>, r1, c1, r2, c2…)</a:t>
            </a:r>
          </a:p>
          <a:p>
            <a:r>
              <a:rPr lang="en-US" sz="2800" dirty="0" smtClean="0">
                <a:sym typeface="Wingdings" panose="05000000000000000000" pitchFamily="2" charset="2"/>
              </a:rPr>
              <a:t>Guess the Code</a:t>
            </a:r>
          </a:p>
          <a:p>
            <a:pPr lvl="1"/>
            <a:r>
              <a:rPr lang="en-US" sz="2400" dirty="0" smtClean="0">
                <a:sym typeface="Wingdings" panose="05000000000000000000" pitchFamily="2" charset="2"/>
              </a:rPr>
              <a:t>Why should </a:t>
            </a:r>
            <a:r>
              <a:rPr lang="hu-HU" sz="2400" dirty="0" smtClean="0">
                <a:sym typeface="Wingdings" panose="05000000000000000000" pitchFamily="2" charset="2"/>
              </a:rPr>
              <a:t>I </a:t>
            </a:r>
            <a:r>
              <a:rPr lang="en-US" sz="2400" dirty="0" smtClean="0">
                <a:sym typeface="Wingdings" panose="05000000000000000000" pitchFamily="2" charset="2"/>
              </a:rPr>
              <a:t>press </a:t>
            </a:r>
            <a:r>
              <a:rPr lang="en-US" sz="2400" dirty="0" err="1" smtClean="0">
                <a:sym typeface="Wingdings" panose="05000000000000000000" pitchFamily="2" charset="2"/>
              </a:rPr>
              <a:t>Ctrl+Shift+Enter</a:t>
            </a:r>
            <a:endParaRPr lang="en-US" sz="2400" dirty="0" smtClean="0">
              <a:sym typeface="Wingdings" panose="05000000000000000000" pitchFamily="2" charset="2"/>
            </a:endParaRPr>
          </a:p>
          <a:p>
            <a:pPr lvl="2"/>
            <a:r>
              <a:rPr lang="en-US" sz="2000" dirty="0" smtClean="0">
                <a:sym typeface="Wingdings" panose="05000000000000000000" pitchFamily="2" charset="2"/>
              </a:rPr>
              <a:t>value ~ value</a:t>
            </a:r>
            <a:r>
              <a:rPr lang="hu-HU" sz="2000" dirty="0" smtClean="0">
                <a:sym typeface="Wingdings" panose="05000000000000000000" pitchFamily="2" charset="2"/>
              </a:rPr>
              <a:t> : </a:t>
            </a:r>
            <a:r>
              <a:rPr lang="hu-HU" sz="2000" dirty="0" err="1" smtClean="0">
                <a:sym typeface="Wingdings" panose="05000000000000000000" pitchFamily="2" charset="2"/>
              </a:rPr>
              <a:t>logical</a:t>
            </a:r>
            <a:r>
              <a:rPr lang="hu-HU" sz="2000" dirty="0" smtClean="0">
                <a:sym typeface="Wingdings" panose="05000000000000000000" pitchFamily="2" charset="2"/>
              </a:rPr>
              <a:t> </a:t>
            </a:r>
            <a:r>
              <a:rPr lang="hu-HU" sz="2000" dirty="0" err="1" smtClean="0">
                <a:sym typeface="Wingdings" panose="05000000000000000000" pitchFamily="2" charset="2"/>
              </a:rPr>
              <a:t>expression</a:t>
            </a:r>
            <a:endParaRPr lang="en-US" sz="2000" dirty="0" smtClean="0">
              <a:sym typeface="Wingdings" panose="05000000000000000000" pitchFamily="2" charset="2"/>
            </a:endParaRPr>
          </a:p>
          <a:p>
            <a:pPr lvl="2"/>
            <a:r>
              <a:rPr lang="en-US" sz="2000" dirty="0" smtClean="0">
                <a:sym typeface="Wingdings" panose="05000000000000000000" pitchFamily="2" charset="2"/>
              </a:rPr>
              <a:t>range ~ value</a:t>
            </a:r>
            <a:r>
              <a:rPr lang="hu-HU" sz="2000" dirty="0" smtClean="0">
                <a:sym typeface="Wingdings" panose="05000000000000000000" pitchFamily="2" charset="2"/>
              </a:rPr>
              <a:t> : </a:t>
            </a:r>
            <a:r>
              <a:rPr lang="hu-HU" sz="2000" dirty="0" err="1" smtClean="0">
                <a:sym typeface="Wingdings" panose="05000000000000000000" pitchFamily="2" charset="2"/>
              </a:rPr>
              <a:t>range</a:t>
            </a:r>
            <a:r>
              <a:rPr lang="hu-HU" sz="2000" dirty="0" smtClean="0">
                <a:sym typeface="Wingdings" panose="05000000000000000000" pitchFamily="2" charset="2"/>
              </a:rPr>
              <a:t> and </a:t>
            </a:r>
            <a:r>
              <a:rPr lang="hu-HU" sz="2000" dirty="0" err="1" smtClean="0">
                <a:sym typeface="Wingdings" panose="05000000000000000000" pitchFamily="2" charset="2"/>
              </a:rPr>
              <a:t>condition</a:t>
            </a:r>
            <a:r>
              <a:rPr lang="hu-HU" sz="2000" dirty="0" smtClean="0">
                <a:sym typeface="Wingdings" panose="05000000000000000000" pitchFamily="2" charset="2"/>
              </a:rPr>
              <a:t> </a:t>
            </a:r>
            <a:r>
              <a:rPr lang="hu-HU" sz="2000" dirty="0" err="1" smtClean="0">
                <a:sym typeface="Wingdings" panose="05000000000000000000" pitchFamily="2" charset="2"/>
              </a:rPr>
              <a:t>in</a:t>
            </a:r>
            <a:r>
              <a:rPr lang="hu-HU" sz="2000" dirty="0" smtClean="0">
                <a:sym typeface="Wingdings" panose="05000000000000000000" pitchFamily="2" charset="2"/>
              </a:rPr>
              <a:t> </a:t>
            </a:r>
            <a:r>
              <a:rPr lang="hu-HU" sz="2000" dirty="0" err="1" smtClean="0">
                <a:sym typeface="Wingdings" panose="05000000000000000000" pitchFamily="2" charset="2"/>
              </a:rPr>
              <a:t>SumIf</a:t>
            </a:r>
            <a:endParaRPr lang="en-US" sz="2000" dirty="0" smtClean="0">
              <a:sym typeface="Wingdings" panose="05000000000000000000" pitchFamily="2" charset="2"/>
            </a:endParaRPr>
          </a:p>
          <a:p>
            <a:pPr lvl="2"/>
            <a:r>
              <a:rPr lang="en-US" sz="2000" dirty="0" smtClean="0">
                <a:sym typeface="Wingdings" panose="05000000000000000000" pitchFamily="2" charset="2"/>
              </a:rPr>
              <a:t>range ~</a:t>
            </a:r>
            <a:r>
              <a:rPr lang="hu-HU" sz="2000" dirty="0" smtClean="0">
                <a:sym typeface="Wingdings" panose="05000000000000000000" pitchFamily="2" charset="2"/>
              </a:rPr>
              <a:t> </a:t>
            </a:r>
            <a:r>
              <a:rPr lang="en-US" sz="2000" dirty="0" smtClean="0">
                <a:sym typeface="Wingdings" panose="05000000000000000000" pitchFamily="2" charset="2"/>
              </a:rPr>
              <a:t>range</a:t>
            </a:r>
            <a:r>
              <a:rPr lang="hu-HU" sz="2000" dirty="0" smtClean="0">
                <a:sym typeface="Wingdings" panose="05000000000000000000" pitchFamily="2" charset="2"/>
              </a:rPr>
              <a:t> : </a:t>
            </a:r>
            <a:r>
              <a:rPr lang="hu-HU" sz="2000" dirty="0" err="1" smtClean="0">
                <a:sym typeface="Wingdings" panose="05000000000000000000" pitchFamily="2" charset="2"/>
              </a:rPr>
              <a:t>generalized</a:t>
            </a:r>
            <a:r>
              <a:rPr lang="hu-HU" sz="2000" dirty="0" smtClean="0">
                <a:sym typeface="Wingdings" panose="05000000000000000000" pitchFamily="2" charset="2"/>
              </a:rPr>
              <a:t> </a:t>
            </a:r>
            <a:r>
              <a:rPr lang="hu-HU" sz="2000" dirty="0" err="1" smtClean="0">
                <a:sym typeface="Wingdings" panose="05000000000000000000" pitchFamily="2" charset="2"/>
              </a:rPr>
              <a:t>solution</a:t>
            </a:r>
            <a:r>
              <a:rPr lang="hu-HU" sz="2000" dirty="0" smtClean="0">
                <a:sym typeface="Wingdings" panose="05000000000000000000" pitchFamily="2" charset="2"/>
              </a:rPr>
              <a:t> (</a:t>
            </a:r>
            <a:r>
              <a:rPr lang="hu-HU" sz="2000" dirty="0" err="1" smtClean="0">
                <a:sym typeface="Wingdings" panose="05000000000000000000" pitchFamily="2" charset="2"/>
              </a:rPr>
              <a:t>loop</a:t>
            </a:r>
            <a:r>
              <a:rPr lang="hu-HU" sz="2000" dirty="0" smtClean="0">
                <a:sym typeface="Wingdings" panose="05000000000000000000" pitchFamily="2" charset="2"/>
              </a:rPr>
              <a:t>)</a:t>
            </a:r>
          </a:p>
          <a:p>
            <a:pPr lvl="1"/>
            <a:r>
              <a:rPr lang="hu-HU" dirty="0" err="1" smtClean="0">
                <a:sym typeface="Wingdings" panose="05000000000000000000" pitchFamily="2" charset="2"/>
              </a:rPr>
              <a:t>Memory</a:t>
            </a:r>
            <a:r>
              <a:rPr lang="hu-HU" dirty="0" smtClean="0">
                <a:sym typeface="Wingdings" panose="05000000000000000000" pitchFamily="2" charset="2"/>
              </a:rPr>
              <a:t> </a:t>
            </a:r>
            <a:r>
              <a:rPr lang="hu-HU" dirty="0" err="1" smtClean="0">
                <a:sym typeface="Wingdings" panose="05000000000000000000" pitchFamily="2" charset="2"/>
              </a:rPr>
              <a:t>allocation</a:t>
            </a:r>
            <a:endParaRPr lang="en-US" dirty="0">
              <a:sym typeface="Wingdings" panose="05000000000000000000" pitchFamily="2" charset="2"/>
            </a:endParaRPr>
          </a:p>
        </p:txBody>
      </p:sp>
      <p:sp>
        <p:nvSpPr>
          <p:cNvPr id="4" name="Dátum helye 3"/>
          <p:cNvSpPr>
            <a:spLocks noGrp="1"/>
          </p:cNvSpPr>
          <p:nvPr>
            <p:ph type="dt" sz="half" idx="10"/>
          </p:nvPr>
        </p:nvSpPr>
        <p:spPr/>
        <p:txBody>
          <a:bodyPr/>
          <a:lstStyle/>
          <a:p>
            <a:pPr>
              <a:defRPr/>
            </a:pPr>
            <a:r>
              <a:rPr lang="hu-HU" smtClean="0"/>
              <a:t>1/30/2017</a:t>
            </a:r>
            <a:endParaRPr lang="en-US" dirty="0"/>
          </a:p>
        </p:txBody>
      </p:sp>
    </p:spTree>
    <p:extLst>
      <p:ext uri="{BB962C8B-B14F-4D97-AF65-F5344CB8AC3E}">
        <p14:creationId xmlns:p14="http://schemas.microsoft.com/office/powerpoint/2010/main" val="987701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Parameters</a:t>
            </a:r>
            <a:endParaRPr lang="en-US" dirty="0"/>
          </a:p>
        </p:txBody>
      </p:sp>
      <p:sp>
        <p:nvSpPr>
          <p:cNvPr id="3" name="Tartalom helye 2"/>
          <p:cNvSpPr>
            <a:spLocks noGrp="1"/>
          </p:cNvSpPr>
          <p:nvPr>
            <p:ph idx="1"/>
          </p:nvPr>
        </p:nvSpPr>
        <p:spPr/>
        <p:txBody>
          <a:bodyPr/>
          <a:lstStyle/>
          <a:p>
            <a:r>
              <a:rPr lang="en-US" dirty="0" smtClean="0">
                <a:sym typeface="Wingdings" panose="05000000000000000000" pitchFamily="2" charset="2"/>
              </a:rPr>
              <a:t>Guess the Code:</a:t>
            </a:r>
            <a:r>
              <a:rPr lang="hu-HU" dirty="0" smtClean="0">
                <a:sym typeface="Wingdings" panose="05000000000000000000" pitchFamily="2" charset="2"/>
              </a:rPr>
              <a:t> </a:t>
            </a:r>
            <a:r>
              <a:rPr lang="en-US" dirty="0" smtClean="0">
                <a:sym typeface="Wingdings" panose="05000000000000000000" pitchFamily="2" charset="2"/>
              </a:rPr>
              <a:t>why </a:t>
            </a:r>
            <a:r>
              <a:rPr lang="en-US" dirty="0">
                <a:sym typeface="Wingdings" panose="05000000000000000000" pitchFamily="2" charset="2"/>
              </a:rPr>
              <a:t>there is a difference in the order of parameters?</a:t>
            </a:r>
            <a:endParaRPr lang="en-US" dirty="0" smtClean="0">
              <a:sym typeface="Wingdings" panose="05000000000000000000" pitchFamily="2" charset="2"/>
            </a:endParaRPr>
          </a:p>
          <a:p>
            <a:pPr lvl="1"/>
            <a:r>
              <a:rPr lang="en-US" sz="2400" dirty="0" err="1" smtClean="0">
                <a:sym typeface="Wingdings" panose="05000000000000000000" pitchFamily="2" charset="2"/>
              </a:rPr>
              <a:t>SumIF</a:t>
            </a:r>
            <a:r>
              <a:rPr lang="en-US" sz="2400" dirty="0" smtClean="0">
                <a:sym typeface="Wingdings" panose="05000000000000000000" pitchFamily="2" charset="2"/>
              </a:rPr>
              <a:t>(range, condition, </a:t>
            </a:r>
            <a:r>
              <a:rPr lang="en-US" sz="2400" dirty="0" err="1" smtClean="0">
                <a:sym typeface="Wingdings" panose="05000000000000000000" pitchFamily="2" charset="2"/>
              </a:rPr>
              <a:t>sum_range</a:t>
            </a:r>
            <a:r>
              <a:rPr lang="en-US" sz="2400" dirty="0" smtClean="0">
                <a:sym typeface="Wingdings" panose="05000000000000000000" pitchFamily="2" charset="2"/>
              </a:rPr>
              <a:t>)</a:t>
            </a:r>
          </a:p>
          <a:p>
            <a:pPr marL="457200" lvl="1" indent="0">
              <a:buNone/>
            </a:pPr>
            <a:endParaRPr lang="en-US" sz="2400" dirty="0" smtClean="0">
              <a:sym typeface="Wingdings" panose="05000000000000000000" pitchFamily="2" charset="2"/>
            </a:endParaRPr>
          </a:p>
          <a:p>
            <a:pPr lvl="1"/>
            <a:r>
              <a:rPr lang="en-US" sz="2400" dirty="0" err="1" smtClean="0">
                <a:sym typeface="Wingdings" panose="05000000000000000000" pitchFamily="2" charset="2"/>
              </a:rPr>
              <a:t>SumIFS</a:t>
            </a:r>
            <a:r>
              <a:rPr lang="en-US" sz="2400" dirty="0" smtClean="0">
                <a:sym typeface="Wingdings" panose="05000000000000000000" pitchFamily="2" charset="2"/>
              </a:rPr>
              <a:t>(</a:t>
            </a:r>
            <a:r>
              <a:rPr lang="en-US" sz="2400" dirty="0" err="1" smtClean="0">
                <a:sym typeface="Wingdings" panose="05000000000000000000" pitchFamily="2" charset="2"/>
              </a:rPr>
              <a:t>sum_range</a:t>
            </a:r>
            <a:r>
              <a:rPr lang="en-US" sz="2400" dirty="0" smtClean="0">
                <a:sym typeface="Wingdings" panose="05000000000000000000" pitchFamily="2" charset="2"/>
              </a:rPr>
              <a:t>, r1, c1, r2, c2…)</a:t>
            </a:r>
          </a:p>
          <a:p>
            <a:pPr marL="457200" lvl="1" indent="0">
              <a:buNone/>
            </a:pPr>
            <a:endParaRPr lang="en-US" sz="2400" dirty="0" smtClean="0">
              <a:sym typeface="Wingdings" panose="05000000000000000000" pitchFamily="2" charset="2"/>
            </a:endParaRPr>
          </a:p>
          <a:p>
            <a:pPr marL="457200" lvl="1" indent="0">
              <a:buNone/>
            </a:pPr>
            <a:endParaRPr lang="en-US" sz="2400" dirty="0" smtClean="0">
              <a:sym typeface="Wingdings" panose="05000000000000000000" pitchFamily="2" charset="2"/>
            </a:endParaRPr>
          </a:p>
          <a:p>
            <a:pPr lvl="1"/>
            <a:r>
              <a:rPr lang="en-US" sz="2400" dirty="0" err="1" smtClean="0">
                <a:sym typeface="Wingdings" panose="05000000000000000000" pitchFamily="2" charset="2"/>
              </a:rPr>
              <a:t>DB.Sum</a:t>
            </a:r>
            <a:r>
              <a:rPr lang="en-US" sz="2400" dirty="0" smtClean="0">
                <a:sym typeface="Wingdings" panose="05000000000000000000" pitchFamily="2" charset="2"/>
              </a:rPr>
              <a:t>(database, field, criteria) as QBE grid</a:t>
            </a:r>
          </a:p>
          <a:p>
            <a:pPr marL="457200" lvl="1" indent="0">
              <a:buNone/>
            </a:pPr>
            <a:endParaRPr lang="en-US" sz="2400" dirty="0" smtClean="0">
              <a:sym typeface="Wingdings" panose="05000000000000000000" pitchFamily="2" charset="2"/>
            </a:endParaRPr>
          </a:p>
          <a:p>
            <a:pPr lvl="1"/>
            <a:r>
              <a:rPr lang="en-US" sz="2400" dirty="0" smtClean="0">
                <a:sym typeface="Wingdings" panose="05000000000000000000" pitchFamily="2" charset="2"/>
              </a:rPr>
              <a:t>SQL: Select…from… where…</a:t>
            </a:r>
          </a:p>
        </p:txBody>
      </p:sp>
      <p:sp>
        <p:nvSpPr>
          <p:cNvPr id="4" name="Dátum helye 3"/>
          <p:cNvSpPr>
            <a:spLocks noGrp="1"/>
          </p:cNvSpPr>
          <p:nvPr>
            <p:ph type="dt" sz="half" idx="10"/>
          </p:nvPr>
        </p:nvSpPr>
        <p:spPr/>
        <p:txBody>
          <a:bodyPr/>
          <a:lstStyle/>
          <a:p>
            <a:pPr>
              <a:defRPr/>
            </a:pPr>
            <a:r>
              <a:rPr lang="hu-HU" smtClean="0"/>
              <a:t>1/30/2017</a:t>
            </a:r>
            <a:endParaRPr lang="en-US" dirty="0"/>
          </a:p>
        </p:txBody>
      </p:sp>
      <p:graphicFrame>
        <p:nvGraphicFramePr>
          <p:cNvPr id="8" name="Táblázat 7"/>
          <p:cNvGraphicFramePr>
            <a:graphicFrameLocks noGrp="1"/>
          </p:cNvGraphicFramePr>
          <p:nvPr>
            <p:extLst>
              <p:ext uri="{D42A27DB-BD31-4B8C-83A1-F6EECF244321}">
                <p14:modId xmlns:p14="http://schemas.microsoft.com/office/powerpoint/2010/main" val="2678116426"/>
              </p:ext>
            </p:extLst>
          </p:nvPr>
        </p:nvGraphicFramePr>
        <p:xfrm>
          <a:off x="6856949" y="3663262"/>
          <a:ext cx="1849242" cy="798934"/>
        </p:xfrm>
        <a:graphic>
          <a:graphicData uri="http://schemas.openxmlformats.org/drawingml/2006/table">
            <a:tbl>
              <a:tblPr firstRow="1" bandRow="1">
                <a:tableStyleId>{2D5ABB26-0587-4C30-8999-92F81FD0307C}</a:tableStyleId>
              </a:tblPr>
              <a:tblGrid>
                <a:gridCol w="924621"/>
                <a:gridCol w="924621"/>
              </a:tblGrid>
              <a:tr h="399467">
                <a:tc>
                  <a:txBody>
                    <a:bodyPr/>
                    <a:lstStyle/>
                    <a:p>
                      <a:pPr algn="ctr"/>
                      <a:r>
                        <a:rPr lang="hu-HU" sz="1200" dirty="0" smtClean="0">
                          <a:solidFill>
                            <a:schemeClr val="tx1"/>
                          </a:solidFill>
                        </a:rPr>
                        <a:t>field1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field2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467">
                <a:tc>
                  <a:txBody>
                    <a:bodyPr/>
                    <a:lstStyle/>
                    <a:p>
                      <a:pPr algn="ctr"/>
                      <a:r>
                        <a:rPr lang="hu-HU" sz="1200" dirty="0" smtClean="0">
                          <a:solidFill>
                            <a:schemeClr val="tx1"/>
                          </a:solidFill>
                        </a:rPr>
                        <a:t>cond1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cond2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32" name="Egyenes összekötő nyíllal 31"/>
          <p:cNvCxnSpPr/>
          <p:nvPr/>
        </p:nvCxnSpPr>
        <p:spPr>
          <a:xfrm flipH="1">
            <a:off x="4223657" y="2844800"/>
            <a:ext cx="1828800" cy="435429"/>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4" name="Egyenes összekötő nyíllal 33"/>
          <p:cNvCxnSpPr/>
          <p:nvPr/>
        </p:nvCxnSpPr>
        <p:spPr>
          <a:xfrm>
            <a:off x="4034972" y="2844800"/>
            <a:ext cx="1008742" cy="584200"/>
          </a:xfrm>
          <a:prstGeom prst="straightConnector1">
            <a:avLst/>
          </a:prstGeom>
          <a:ln>
            <a:headEnd type="triangle"/>
            <a:tailEnd type="triangle"/>
          </a:ln>
        </p:spPr>
        <p:style>
          <a:lnRef idx="2">
            <a:schemeClr val="accent6"/>
          </a:lnRef>
          <a:fillRef idx="0">
            <a:schemeClr val="accent6"/>
          </a:fillRef>
          <a:effectRef idx="1">
            <a:schemeClr val="accent6"/>
          </a:effectRef>
          <a:fontRef idx="minor">
            <a:schemeClr val="tx1"/>
          </a:fontRef>
        </p:style>
      </p:cxnSp>
      <p:cxnSp>
        <p:nvCxnSpPr>
          <p:cNvPr id="36" name="Egyenes összekötő nyíllal 35"/>
          <p:cNvCxnSpPr/>
          <p:nvPr/>
        </p:nvCxnSpPr>
        <p:spPr>
          <a:xfrm>
            <a:off x="4572000" y="2844800"/>
            <a:ext cx="943429" cy="584200"/>
          </a:xfrm>
          <a:prstGeom prst="straightConnector1">
            <a:avLst/>
          </a:prstGeom>
          <a:ln>
            <a:headEnd type="triangle"/>
            <a:tailEnd type="triangle"/>
          </a:ln>
        </p:spPr>
        <p:style>
          <a:lnRef idx="2">
            <a:schemeClr val="accent6"/>
          </a:lnRef>
          <a:fillRef idx="0">
            <a:schemeClr val="accent6"/>
          </a:fillRef>
          <a:effectRef idx="1">
            <a:schemeClr val="accent6"/>
          </a:effectRef>
          <a:fontRef idx="minor">
            <a:schemeClr val="tx1"/>
          </a:fontRef>
        </p:style>
      </p:cxnSp>
      <p:cxnSp>
        <p:nvCxnSpPr>
          <p:cNvPr id="41" name="Egyenes összekötő nyíllal 40"/>
          <p:cNvCxnSpPr/>
          <p:nvPr/>
        </p:nvCxnSpPr>
        <p:spPr>
          <a:xfrm>
            <a:off x="4223657" y="4775200"/>
            <a:ext cx="653143" cy="638629"/>
          </a:xfrm>
          <a:prstGeom prst="straightConnector1">
            <a:avLst/>
          </a:prstGeom>
          <a:ln>
            <a:headEnd type="triangle"/>
            <a:tailEnd type="triangle"/>
          </a:ln>
        </p:spPr>
        <p:style>
          <a:lnRef idx="2">
            <a:schemeClr val="accent6"/>
          </a:lnRef>
          <a:fillRef idx="0">
            <a:schemeClr val="accent6"/>
          </a:fillRef>
          <a:effectRef idx="1">
            <a:schemeClr val="accent6"/>
          </a:effectRef>
          <a:fontRef idx="minor">
            <a:schemeClr val="tx1"/>
          </a:fontRef>
        </p:style>
      </p:cxnSp>
      <p:cxnSp>
        <p:nvCxnSpPr>
          <p:cNvPr id="42" name="Egyenes összekötő nyíllal 41"/>
          <p:cNvCxnSpPr/>
          <p:nvPr/>
        </p:nvCxnSpPr>
        <p:spPr>
          <a:xfrm flipH="1">
            <a:off x="4034972" y="4763865"/>
            <a:ext cx="967108" cy="751564"/>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4" name="Egyenes összekötő nyíllal 43"/>
          <p:cNvCxnSpPr/>
          <p:nvPr/>
        </p:nvCxnSpPr>
        <p:spPr>
          <a:xfrm>
            <a:off x="5821086" y="4854704"/>
            <a:ext cx="231371" cy="575229"/>
          </a:xfrm>
          <a:prstGeom prst="straightConnector1">
            <a:avLst/>
          </a:prstGeom>
          <a:ln>
            <a:headEnd type="triangle"/>
            <a:tailEnd type="triangle"/>
          </a:ln>
        </p:spPr>
        <p:style>
          <a:lnRef idx="3">
            <a:schemeClr val="accent3"/>
          </a:lnRef>
          <a:fillRef idx="0">
            <a:schemeClr val="accent3"/>
          </a:fillRef>
          <a:effectRef idx="2">
            <a:schemeClr val="accent3"/>
          </a:effectRef>
          <a:fontRef idx="minor">
            <a:schemeClr val="tx1"/>
          </a:fontRef>
        </p:style>
      </p:cxnSp>
      <p:cxnSp>
        <p:nvCxnSpPr>
          <p:cNvPr id="49" name="Egyenes összekötő nyíllal 48"/>
          <p:cNvCxnSpPr/>
          <p:nvPr/>
        </p:nvCxnSpPr>
        <p:spPr>
          <a:xfrm>
            <a:off x="4107971" y="3616079"/>
            <a:ext cx="894109" cy="938658"/>
          </a:xfrm>
          <a:prstGeom prst="straightConnector1">
            <a:avLst/>
          </a:prstGeom>
          <a:ln>
            <a:headEnd type="triangle"/>
            <a:tailEnd type="triangle"/>
          </a:ln>
        </p:spPr>
        <p:style>
          <a:lnRef idx="3">
            <a:schemeClr val="accent3"/>
          </a:lnRef>
          <a:fillRef idx="0">
            <a:schemeClr val="accent3"/>
          </a:fillRef>
          <a:effectRef idx="2">
            <a:schemeClr val="accent3"/>
          </a:effectRef>
          <a:fontRef idx="minor">
            <a:schemeClr val="tx1"/>
          </a:fontRef>
        </p:style>
      </p:cxnSp>
      <p:cxnSp>
        <p:nvCxnSpPr>
          <p:cNvPr id="51" name="Egyenes összekötő nyíllal 50"/>
          <p:cNvCxnSpPr/>
          <p:nvPr/>
        </p:nvCxnSpPr>
        <p:spPr>
          <a:xfrm>
            <a:off x="5171332" y="3645108"/>
            <a:ext cx="1685617" cy="258586"/>
          </a:xfrm>
          <a:prstGeom prst="straightConnector1">
            <a:avLst/>
          </a:prstGeom>
          <a:ln>
            <a:headEnd type="triangle"/>
            <a:tailEnd type="triangle"/>
          </a:ln>
        </p:spPr>
        <p:style>
          <a:lnRef idx="3">
            <a:schemeClr val="accent3"/>
          </a:lnRef>
          <a:fillRef idx="0">
            <a:schemeClr val="accent3"/>
          </a:fillRef>
          <a:effectRef idx="2">
            <a:schemeClr val="accent3"/>
          </a:effectRef>
          <a:fontRef idx="minor">
            <a:schemeClr val="tx1"/>
          </a:fontRef>
        </p:style>
      </p:cxnSp>
      <p:cxnSp>
        <p:nvCxnSpPr>
          <p:cNvPr id="53" name="Egyenes összekötő nyíllal 52"/>
          <p:cNvCxnSpPr/>
          <p:nvPr/>
        </p:nvCxnSpPr>
        <p:spPr>
          <a:xfrm>
            <a:off x="5649252" y="3583614"/>
            <a:ext cx="1207697" cy="683586"/>
          </a:xfrm>
          <a:prstGeom prst="straightConnector1">
            <a:avLst/>
          </a:prstGeom>
          <a:ln>
            <a:headEnd type="triangle"/>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4186473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Logical Expressions</a:t>
            </a:r>
            <a:endParaRPr lang="en-US" dirty="0"/>
          </a:p>
        </p:txBody>
      </p:sp>
      <p:sp>
        <p:nvSpPr>
          <p:cNvPr id="3" name="Tartalom helye 2"/>
          <p:cNvSpPr>
            <a:spLocks noGrp="1"/>
          </p:cNvSpPr>
          <p:nvPr>
            <p:ph idx="1"/>
          </p:nvPr>
        </p:nvSpPr>
        <p:spPr/>
        <p:txBody>
          <a:bodyPr/>
          <a:lstStyle/>
          <a:p>
            <a:pPr>
              <a:spcBef>
                <a:spcPts val="0"/>
              </a:spcBef>
            </a:pPr>
            <a:r>
              <a:rPr lang="en-US" sz="2800" dirty="0" smtClean="0"/>
              <a:t>Spreadsheets</a:t>
            </a:r>
          </a:p>
          <a:p>
            <a:pPr lvl="1"/>
            <a:r>
              <a:rPr lang="en-US" sz="2400" dirty="0" smtClean="0"/>
              <a:t>Functions: </a:t>
            </a:r>
            <a:r>
              <a:rPr lang="en-US" sz="2400" dirty="0" smtClean="0">
                <a:solidFill>
                  <a:schemeClr val="bg1">
                    <a:lumMod val="75000"/>
                  </a:schemeClr>
                </a:solidFill>
              </a:rPr>
              <a:t>If(), </a:t>
            </a:r>
            <a:r>
              <a:rPr lang="en-US" sz="2400" dirty="0" smtClean="0"/>
              <a:t>And(), Or(), Not() </a:t>
            </a:r>
            <a:r>
              <a:rPr lang="en-US" sz="2400" dirty="0" smtClean="0">
                <a:solidFill>
                  <a:schemeClr val="bg1">
                    <a:lumMod val="75000"/>
                  </a:schemeClr>
                </a:solidFill>
                <a:sym typeface="Wingdings" panose="05000000000000000000" pitchFamily="2" charset="2"/>
              </a:rPr>
              <a:t>Sum() </a:t>
            </a:r>
            <a:br>
              <a:rPr lang="en-US" sz="2400" dirty="0" smtClean="0">
                <a:solidFill>
                  <a:schemeClr val="bg1">
                    <a:lumMod val="75000"/>
                  </a:schemeClr>
                </a:solidFill>
                <a:sym typeface="Wingdings" panose="05000000000000000000" pitchFamily="2" charset="2"/>
              </a:rPr>
            </a:br>
            <a:r>
              <a:rPr lang="en-US" sz="2400" dirty="0" smtClean="0">
                <a:sym typeface="Wingdings" panose="05000000000000000000" pitchFamily="2" charset="2"/>
              </a:rPr>
              <a:t>Prefix logical, infix relations</a:t>
            </a:r>
          </a:p>
          <a:p>
            <a:pPr lvl="1"/>
            <a:r>
              <a:rPr lang="en-US" sz="2400" dirty="0" err="1" smtClean="0">
                <a:sym typeface="Wingdings" panose="05000000000000000000" pitchFamily="2" charset="2"/>
              </a:rPr>
              <a:t>SumIF</a:t>
            </a:r>
            <a:r>
              <a:rPr lang="en-US" sz="2400" dirty="0" smtClean="0">
                <a:sym typeface="Wingdings" panose="05000000000000000000" pitchFamily="2" charset="2"/>
              </a:rPr>
              <a:t>(range, condition, </a:t>
            </a:r>
            <a:r>
              <a:rPr lang="en-US" sz="2400" dirty="0" err="1" smtClean="0">
                <a:sym typeface="Wingdings" panose="05000000000000000000" pitchFamily="2" charset="2"/>
              </a:rPr>
              <a:t>sum_range</a:t>
            </a:r>
            <a:r>
              <a:rPr lang="en-US" sz="2400" dirty="0" smtClean="0">
                <a:sym typeface="Wingdings" panose="05000000000000000000" pitchFamily="2" charset="2"/>
              </a:rPr>
              <a:t>) </a:t>
            </a:r>
            <a:br>
              <a:rPr lang="en-US" sz="2400" dirty="0" smtClean="0">
                <a:sym typeface="Wingdings" panose="05000000000000000000" pitchFamily="2" charset="2"/>
              </a:rPr>
            </a:br>
            <a:r>
              <a:rPr lang="en-US" sz="2400" dirty="0" smtClean="0">
                <a:sym typeface="Wingdings" panose="05000000000000000000" pitchFamily="2" charset="2"/>
              </a:rPr>
              <a:t>Concatenation (infix),</a:t>
            </a:r>
            <a:br>
              <a:rPr lang="en-US" sz="2400" dirty="0" smtClean="0">
                <a:sym typeface="Wingdings" panose="05000000000000000000" pitchFamily="2" charset="2"/>
              </a:rPr>
            </a:br>
            <a:r>
              <a:rPr lang="en-US" sz="2400" dirty="0" smtClean="0">
                <a:sym typeface="Wingdings" panose="05000000000000000000" pitchFamily="2" charset="2"/>
              </a:rPr>
              <a:t>Evaluation, Parsing</a:t>
            </a:r>
          </a:p>
          <a:p>
            <a:pPr lvl="1"/>
            <a:r>
              <a:rPr lang="en-US" sz="2400" dirty="0" smtClean="0">
                <a:sym typeface="Wingdings" panose="05000000000000000000" pitchFamily="2" charset="2"/>
              </a:rPr>
              <a:t>{Sum(If(</a:t>
            </a:r>
            <a:r>
              <a:rPr lang="en-US" sz="2400" dirty="0" err="1" smtClean="0">
                <a:sym typeface="Wingdings" panose="05000000000000000000" pitchFamily="2" charset="2"/>
              </a:rPr>
              <a:t>logical_expr</a:t>
            </a:r>
            <a:r>
              <a:rPr lang="en-US" sz="2400" dirty="0" smtClean="0">
                <a:sym typeface="Wingdings" panose="05000000000000000000" pitchFamily="2" charset="2"/>
              </a:rPr>
              <a:t>, </a:t>
            </a:r>
            <a:r>
              <a:rPr lang="en-US" sz="2400" dirty="0" err="1" smtClean="0">
                <a:sym typeface="Wingdings" panose="05000000000000000000" pitchFamily="2" charset="2"/>
              </a:rPr>
              <a:t>sum_range</a:t>
            </a:r>
            <a:r>
              <a:rPr lang="en-US" sz="2400" dirty="0" smtClean="0">
                <a:sym typeface="Wingdings" panose="05000000000000000000" pitchFamily="2" charset="2"/>
              </a:rPr>
              <a:t>, ””))}</a:t>
            </a:r>
            <a:br>
              <a:rPr lang="en-US" sz="2400" dirty="0" smtClean="0">
                <a:sym typeface="Wingdings" panose="05000000000000000000" pitchFamily="2" charset="2"/>
              </a:rPr>
            </a:br>
            <a:r>
              <a:rPr lang="en-US" sz="2400" dirty="0" smtClean="0">
                <a:sym typeface="Wingdings" panose="05000000000000000000" pitchFamily="2" charset="2"/>
              </a:rPr>
              <a:t>Bool</a:t>
            </a:r>
            <a:r>
              <a:rPr lang="hu-HU" sz="2400" dirty="0" err="1" smtClean="0">
                <a:sym typeface="Wingdings" panose="05000000000000000000" pitchFamily="2" charset="2"/>
              </a:rPr>
              <a:t>ean</a:t>
            </a:r>
            <a:r>
              <a:rPr lang="en-US" sz="2400" dirty="0" smtClean="0">
                <a:sym typeface="Wingdings" panose="05000000000000000000" pitchFamily="2" charset="2"/>
              </a:rPr>
              <a:t>-</a:t>
            </a:r>
            <a:r>
              <a:rPr lang="en-US" sz="2400" dirty="0" err="1" smtClean="0">
                <a:sym typeface="Wingdings" panose="05000000000000000000" pitchFamily="2" charset="2"/>
              </a:rPr>
              <a:t>algerba</a:t>
            </a:r>
            <a:r>
              <a:rPr lang="en-US" sz="2400" dirty="0" smtClean="0">
                <a:sym typeface="Wingdings" panose="05000000000000000000" pitchFamily="2" charset="2"/>
              </a:rPr>
              <a:t>, infix;</a:t>
            </a:r>
            <a:br>
              <a:rPr lang="en-US" sz="2400" dirty="0" smtClean="0">
                <a:sym typeface="Wingdings" panose="05000000000000000000" pitchFamily="2" charset="2"/>
              </a:rPr>
            </a:br>
            <a:r>
              <a:rPr lang="en-US" sz="2400" dirty="0" smtClean="0">
                <a:sym typeface="Wingdings" panose="05000000000000000000" pitchFamily="2" charset="2"/>
              </a:rPr>
              <a:t>0 : FALSE, Not(0) : TRUE : 1</a:t>
            </a:r>
            <a:br>
              <a:rPr lang="en-US" sz="2400" dirty="0" smtClean="0">
                <a:sym typeface="Wingdings" panose="05000000000000000000" pitchFamily="2" charset="2"/>
              </a:rPr>
            </a:br>
            <a:r>
              <a:rPr lang="en-US" sz="2400" dirty="0" smtClean="0">
                <a:sym typeface="Wingdings" panose="05000000000000000000" pitchFamily="2" charset="2"/>
              </a:rPr>
              <a:t>(A1=B1) * (C1=D1) + (A1=D1)</a:t>
            </a:r>
          </a:p>
          <a:p>
            <a:pPr lvl="1"/>
            <a:r>
              <a:rPr lang="en-US" sz="2400" dirty="0" err="1" smtClean="0">
                <a:sym typeface="Wingdings" panose="05000000000000000000" pitchFamily="2" charset="2"/>
              </a:rPr>
              <a:t>SumIFS</a:t>
            </a:r>
            <a:r>
              <a:rPr lang="en-US" sz="2400" dirty="0" smtClean="0">
                <a:sym typeface="Wingdings" panose="05000000000000000000" pitchFamily="2" charset="2"/>
              </a:rPr>
              <a:t>(</a:t>
            </a:r>
            <a:r>
              <a:rPr lang="en-US" sz="2400" dirty="0" err="1" smtClean="0">
                <a:sym typeface="Wingdings" panose="05000000000000000000" pitchFamily="2" charset="2"/>
              </a:rPr>
              <a:t>sum_range</a:t>
            </a:r>
            <a:r>
              <a:rPr lang="en-US" sz="2400" dirty="0" smtClean="0">
                <a:sym typeface="Wingdings" panose="05000000000000000000" pitchFamily="2" charset="2"/>
              </a:rPr>
              <a:t>, r1, c1, r2, c2…)</a:t>
            </a:r>
            <a:br>
              <a:rPr lang="en-US" sz="2400" dirty="0" smtClean="0">
                <a:sym typeface="Wingdings" panose="05000000000000000000" pitchFamily="2" charset="2"/>
              </a:rPr>
            </a:br>
            <a:r>
              <a:rPr lang="en-US" sz="2400" dirty="0" smtClean="0">
                <a:sym typeface="Wingdings" panose="05000000000000000000" pitchFamily="2" charset="2"/>
              </a:rPr>
              <a:t>Conjunctive Query</a:t>
            </a:r>
          </a:p>
        </p:txBody>
      </p:sp>
      <p:sp>
        <p:nvSpPr>
          <p:cNvPr id="4" name="Dátum helye 3"/>
          <p:cNvSpPr>
            <a:spLocks noGrp="1"/>
          </p:cNvSpPr>
          <p:nvPr>
            <p:ph type="dt" sz="half" idx="10"/>
          </p:nvPr>
        </p:nvSpPr>
        <p:spPr/>
        <p:txBody>
          <a:bodyPr/>
          <a:lstStyle/>
          <a:p>
            <a:pPr>
              <a:defRPr/>
            </a:pPr>
            <a:r>
              <a:rPr lang="hu-HU" smtClean="0"/>
              <a:t>1/30/2017</a:t>
            </a:r>
            <a:endParaRPr lang="en-US" dirty="0"/>
          </a:p>
        </p:txBody>
      </p:sp>
    </p:spTree>
    <p:extLst>
      <p:ext uri="{BB962C8B-B14F-4D97-AF65-F5344CB8AC3E}">
        <p14:creationId xmlns:p14="http://schemas.microsoft.com/office/powerpoint/2010/main" val="2479684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Criteria</a:t>
            </a:r>
            <a:endParaRPr lang="en-US" dirty="0"/>
          </a:p>
        </p:txBody>
      </p:sp>
      <p:sp>
        <p:nvSpPr>
          <p:cNvPr id="3" name="Tartalom helye 2"/>
          <p:cNvSpPr>
            <a:spLocks noGrp="1"/>
          </p:cNvSpPr>
          <p:nvPr>
            <p:ph idx="1"/>
          </p:nvPr>
        </p:nvSpPr>
        <p:spPr/>
        <p:txBody>
          <a:bodyPr/>
          <a:lstStyle/>
          <a:p>
            <a:pPr>
              <a:spcBef>
                <a:spcPts val="0"/>
              </a:spcBef>
            </a:pPr>
            <a:r>
              <a:rPr lang="en-US" sz="2800" dirty="0" smtClean="0"/>
              <a:t>Spreadsheets</a:t>
            </a:r>
          </a:p>
          <a:p>
            <a:pPr lvl="1"/>
            <a:r>
              <a:rPr lang="en-US" sz="2400" dirty="0" err="1" smtClean="0">
                <a:sym typeface="Wingdings" panose="05000000000000000000" pitchFamily="2" charset="2"/>
              </a:rPr>
              <a:t>DB.Sum</a:t>
            </a:r>
            <a:r>
              <a:rPr lang="en-US" sz="2400" dirty="0" smtClean="0">
                <a:sym typeface="Wingdings" panose="05000000000000000000" pitchFamily="2" charset="2"/>
              </a:rPr>
              <a:t>(database, field, criteria)</a:t>
            </a:r>
          </a:p>
          <a:p>
            <a:r>
              <a:rPr lang="en-US" sz="2800" dirty="0" smtClean="0">
                <a:sym typeface="Wingdings" panose="05000000000000000000" pitchFamily="2" charset="2"/>
              </a:rPr>
              <a:t>Database manager</a:t>
            </a:r>
          </a:p>
          <a:p>
            <a:pPr lvl="1"/>
            <a:r>
              <a:rPr lang="en-US" sz="2400" dirty="0" smtClean="0">
                <a:sym typeface="Wingdings" panose="05000000000000000000" pitchFamily="2" charset="2"/>
              </a:rPr>
              <a:t>QBE grid</a:t>
            </a:r>
            <a:br>
              <a:rPr lang="en-US" sz="2400" dirty="0" smtClean="0">
                <a:sym typeface="Wingdings" panose="05000000000000000000" pitchFamily="2" charset="2"/>
              </a:rPr>
            </a:br>
            <a:endParaRPr lang="en-US" sz="2400" dirty="0" smtClean="0">
              <a:sym typeface="Wingdings" panose="05000000000000000000" pitchFamily="2" charset="2"/>
            </a:endParaRPr>
          </a:p>
          <a:p>
            <a:pPr marL="457200" lvl="1" indent="0">
              <a:buNone/>
            </a:pPr>
            <a:r>
              <a:rPr lang="en-US" sz="2400" dirty="0" smtClean="0">
                <a:sym typeface="Wingdings" panose="05000000000000000000" pitchFamily="2" charset="2"/>
              </a:rPr>
              <a:t>Like the tableau</a:t>
            </a:r>
            <a:br>
              <a:rPr lang="en-US" sz="2400" dirty="0" smtClean="0">
                <a:sym typeface="Wingdings" panose="05000000000000000000" pitchFamily="2" charset="2"/>
              </a:rPr>
            </a:br>
            <a:r>
              <a:rPr lang="en-US" sz="2400" dirty="0" smtClean="0">
                <a:sym typeface="Wingdings" panose="05000000000000000000" pitchFamily="2" charset="2"/>
              </a:rPr>
              <a:t>Evaluation: Disjunctive normal form</a:t>
            </a:r>
            <a:br>
              <a:rPr lang="en-US" sz="2400" dirty="0" smtClean="0">
                <a:sym typeface="Wingdings" panose="05000000000000000000" pitchFamily="2" charset="2"/>
              </a:rPr>
            </a:br>
            <a:endParaRPr lang="en-US" sz="2400" dirty="0" smtClean="0">
              <a:sym typeface="Wingdings" panose="05000000000000000000" pitchFamily="2" charset="2"/>
            </a:endParaRPr>
          </a:p>
          <a:p>
            <a:pPr lvl="1"/>
            <a:r>
              <a:rPr lang="en-US" sz="2400" dirty="0" smtClean="0">
                <a:sym typeface="Wingdings" panose="05000000000000000000" pitchFamily="2" charset="2"/>
              </a:rPr>
              <a:t>SQL: Select…</a:t>
            </a:r>
            <a:br>
              <a:rPr lang="en-US" sz="2400" dirty="0" smtClean="0">
                <a:sym typeface="Wingdings" panose="05000000000000000000" pitchFamily="2" charset="2"/>
              </a:rPr>
            </a:br>
            <a:r>
              <a:rPr lang="en-US" sz="2400" dirty="0" smtClean="0">
                <a:sym typeface="Wingdings" panose="05000000000000000000" pitchFamily="2" charset="2"/>
              </a:rPr>
              <a:t>logical expression</a:t>
            </a:r>
            <a:br>
              <a:rPr lang="en-US" sz="2400" dirty="0" smtClean="0">
                <a:sym typeface="Wingdings" panose="05000000000000000000" pitchFamily="2" charset="2"/>
              </a:rPr>
            </a:br>
            <a:r>
              <a:rPr lang="en-US" sz="2400" dirty="0" smtClean="0">
                <a:sym typeface="Wingdings" panose="05000000000000000000" pitchFamily="2" charset="2"/>
              </a:rPr>
              <a:t>Evaluation: infix, parenthesis</a:t>
            </a:r>
          </a:p>
        </p:txBody>
      </p:sp>
      <p:sp>
        <p:nvSpPr>
          <p:cNvPr id="4" name="Dátum helye 3"/>
          <p:cNvSpPr>
            <a:spLocks noGrp="1"/>
          </p:cNvSpPr>
          <p:nvPr>
            <p:ph type="dt" sz="half" idx="10"/>
          </p:nvPr>
        </p:nvSpPr>
        <p:spPr/>
        <p:txBody>
          <a:bodyPr/>
          <a:lstStyle/>
          <a:p>
            <a:pPr>
              <a:defRPr/>
            </a:pPr>
            <a:r>
              <a:rPr lang="hu-HU" smtClean="0"/>
              <a:t>1/30/2017</a:t>
            </a:r>
            <a:endParaRPr lang="en-US" dirty="0"/>
          </a:p>
        </p:txBody>
      </p:sp>
      <p:graphicFrame>
        <p:nvGraphicFramePr>
          <p:cNvPr id="8" name="Táblázat 7"/>
          <p:cNvGraphicFramePr>
            <a:graphicFrameLocks noGrp="1"/>
          </p:cNvGraphicFramePr>
          <p:nvPr>
            <p:extLst>
              <p:ext uri="{D42A27DB-BD31-4B8C-83A1-F6EECF244321}">
                <p14:modId xmlns:p14="http://schemas.microsoft.com/office/powerpoint/2010/main" val="3944859287"/>
              </p:ext>
            </p:extLst>
          </p:nvPr>
        </p:nvGraphicFramePr>
        <p:xfrm>
          <a:off x="4905828" y="2318569"/>
          <a:ext cx="3812946" cy="1440000"/>
        </p:xfrm>
        <a:graphic>
          <a:graphicData uri="http://schemas.openxmlformats.org/drawingml/2006/table">
            <a:tbl>
              <a:tblPr firstRow="1" bandRow="1">
                <a:tableStyleId>{2D5ABB26-0587-4C30-8999-92F81FD0307C}</a:tableStyleId>
              </a:tblPr>
              <a:tblGrid>
                <a:gridCol w="1030515"/>
                <a:gridCol w="1378857"/>
                <a:gridCol w="1403574"/>
              </a:tblGrid>
              <a:tr h="360000">
                <a:tc>
                  <a:txBody>
                    <a:bodyPr/>
                    <a:lstStyle/>
                    <a:p>
                      <a:pPr algn="ctr"/>
                      <a:r>
                        <a:rPr lang="hu-HU" sz="1600" noProof="0" dirty="0" smtClean="0">
                          <a:solidFill>
                            <a:schemeClr val="tx1"/>
                          </a:solidFill>
                        </a:rPr>
                        <a:t>F</a:t>
                      </a:r>
                      <a:r>
                        <a:rPr lang="en-US" sz="1600" noProof="0" dirty="0" smtClean="0">
                          <a:solidFill>
                            <a:schemeClr val="tx1"/>
                          </a:solidFill>
                        </a:rPr>
                        <a:t>ield1</a:t>
                      </a: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solidFill>
                            <a:schemeClr val="tx1"/>
                          </a:solidFill>
                        </a:rPr>
                        <a:t>Field2</a:t>
                      </a: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noProof="0" dirty="0" err="1" smtClean="0">
                          <a:solidFill>
                            <a:schemeClr val="tx1"/>
                          </a:solidFill>
                        </a:rPr>
                        <a:t>Expr</a:t>
                      </a:r>
                      <a:r>
                        <a:rPr lang="hu-HU" sz="1600" noProof="0" dirty="0" smtClean="0">
                          <a:solidFill>
                            <a:schemeClr val="tx1"/>
                          </a:solidFill>
                        </a:rPr>
                        <a:t>.</a:t>
                      </a: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0">
                <a:tc>
                  <a:txBody>
                    <a:bodyPr/>
                    <a:lstStyle/>
                    <a:p>
                      <a:pPr algn="ctr"/>
                      <a:r>
                        <a:rPr lang="en-US" sz="1600" noProof="0" dirty="0" smtClean="0">
                          <a:solidFill>
                            <a:schemeClr val="tx1"/>
                          </a:solidFill>
                        </a:rPr>
                        <a:t>Cond1</a:t>
                      </a: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noProof="0" dirty="0" smtClean="0">
                          <a:solidFill>
                            <a:schemeClr val="tx1"/>
                          </a:solidFill>
                        </a:rPr>
                        <a:t>”</a:t>
                      </a:r>
                      <a:r>
                        <a:rPr lang="en-US" sz="1600" noProof="0" dirty="0" smtClean="0">
                          <a:solidFill>
                            <a:schemeClr val="tx1"/>
                          </a:solidFill>
                        </a:rPr>
                        <a:t>&lt;Cond2</a:t>
                      </a:r>
                      <a:r>
                        <a:rPr lang="hu-HU" sz="1600" noProof="0" dirty="0" smtClean="0">
                          <a:solidFill>
                            <a:schemeClr val="tx1"/>
                          </a:solidFill>
                        </a:rPr>
                        <a:t>”</a:t>
                      </a: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0">
                <a:tc>
                  <a:txBody>
                    <a:bodyPr/>
                    <a:lstStyle/>
                    <a:p>
                      <a:pPr algn="ctr"/>
                      <a:r>
                        <a:rPr lang="en-US" sz="1600" noProof="0" dirty="0" smtClean="0">
                          <a:solidFill>
                            <a:schemeClr val="tx1"/>
                          </a:solidFill>
                        </a:rPr>
                        <a:t>cond3</a:t>
                      </a: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noProof="0" dirty="0" smtClean="0">
                          <a:solidFill>
                            <a:schemeClr val="tx1"/>
                          </a:solidFill>
                        </a:rPr>
                        <a:t>”</a:t>
                      </a:r>
                      <a:r>
                        <a:rPr lang="en-US" sz="1600" noProof="0" dirty="0" smtClean="0">
                          <a:solidFill>
                            <a:schemeClr val="tx1"/>
                          </a:solidFill>
                        </a:rPr>
                        <a:t>&lt;</a:t>
                      </a:r>
                      <a:r>
                        <a:rPr lang="hu-HU" sz="1600" noProof="0" dirty="0" smtClean="0">
                          <a:solidFill>
                            <a:schemeClr val="tx1"/>
                          </a:solidFill>
                        </a:rPr>
                        <a:t>”</a:t>
                      </a:r>
                      <a:r>
                        <a:rPr lang="hu-HU" sz="1600" noProof="0" dirty="0" err="1" smtClean="0">
                          <a:solidFill>
                            <a:schemeClr val="tx1"/>
                          </a:solidFill>
                        </a:rPr>
                        <a:t>&amp;Func</a:t>
                      </a:r>
                      <a:r>
                        <a:rPr lang="hu-HU" sz="1600" noProof="0" dirty="0" smtClean="0">
                          <a:solidFill>
                            <a:schemeClr val="tx1"/>
                          </a:solidFill>
                        </a:rPr>
                        <a:t>(…)</a:t>
                      </a: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0">
                <a:tc>
                  <a:txBody>
                    <a:bodyPr/>
                    <a:lstStyle/>
                    <a:p>
                      <a:pPr algn="ct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solidFill>
                            <a:schemeClr val="tx1"/>
                          </a:solidFill>
                        </a:rPr>
                        <a:t>Cond1=Cond2</a:t>
                      </a:r>
                      <a:endParaRPr lang="en-US" sz="16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71601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To Learn Programming</a:t>
            </a:r>
            <a:endParaRPr lang="en-US" dirty="0"/>
          </a:p>
        </p:txBody>
      </p:sp>
      <p:sp>
        <p:nvSpPr>
          <p:cNvPr id="3" name="Tartalom helye 2"/>
          <p:cNvSpPr>
            <a:spLocks noGrp="1"/>
          </p:cNvSpPr>
          <p:nvPr>
            <p:ph idx="1"/>
          </p:nvPr>
        </p:nvSpPr>
        <p:spPr/>
        <p:txBody>
          <a:bodyPr/>
          <a:lstStyle/>
          <a:p>
            <a:r>
              <a:rPr lang="en-US" dirty="0" smtClean="0">
                <a:sym typeface="Wingdings" panose="05000000000000000000" pitchFamily="2" charset="2"/>
              </a:rPr>
              <a:t>Explore models</a:t>
            </a:r>
          </a:p>
          <a:p>
            <a:pPr>
              <a:spcBef>
                <a:spcPts val="0"/>
              </a:spcBef>
            </a:pPr>
            <a:r>
              <a:rPr lang="en-US" dirty="0" smtClean="0">
                <a:sym typeface="Wingdings" panose="05000000000000000000" pitchFamily="2" charset="2"/>
              </a:rPr>
              <a:t>Understand concepts</a:t>
            </a:r>
          </a:p>
          <a:p>
            <a:pPr>
              <a:spcBef>
                <a:spcPts val="0"/>
              </a:spcBef>
            </a:pPr>
            <a:r>
              <a:rPr lang="en-US" dirty="0" smtClean="0">
                <a:sym typeface="Wingdings" panose="05000000000000000000" pitchFamily="2" charset="2"/>
              </a:rPr>
              <a:t>Accept paradigms</a:t>
            </a:r>
          </a:p>
          <a:p>
            <a:pPr>
              <a:spcBef>
                <a:spcPts val="0"/>
              </a:spcBef>
            </a:pPr>
            <a:r>
              <a:rPr lang="en-US" dirty="0" smtClean="0">
                <a:sym typeface="Wingdings" panose="05000000000000000000" pitchFamily="2" charset="2"/>
              </a:rPr>
              <a:t>Imagine the ideas</a:t>
            </a:r>
          </a:p>
          <a:p>
            <a:pPr>
              <a:spcBef>
                <a:spcPts val="0"/>
              </a:spcBef>
            </a:pPr>
            <a:endParaRPr lang="en-US" dirty="0" smtClean="0">
              <a:sym typeface="Wingdings" panose="05000000000000000000" pitchFamily="2" charset="2"/>
            </a:endParaRPr>
          </a:p>
          <a:p>
            <a:pPr>
              <a:spcBef>
                <a:spcPts val="0"/>
              </a:spcBef>
            </a:pPr>
            <a:r>
              <a:rPr lang="en-US" dirty="0" smtClean="0">
                <a:sym typeface="Wingdings" panose="05000000000000000000" pitchFamily="2" charset="2"/>
              </a:rPr>
              <a:t>See what is under the tip of iceberg</a:t>
            </a:r>
          </a:p>
          <a:p>
            <a:pPr marL="0" indent="0">
              <a:spcBef>
                <a:spcPts val="0"/>
              </a:spcBef>
              <a:buNone/>
            </a:pPr>
            <a:endParaRPr lang="en-US" dirty="0" smtClean="0">
              <a:sym typeface="Wingdings" panose="05000000000000000000" pitchFamily="2" charset="2"/>
            </a:endParaRPr>
          </a:p>
          <a:p>
            <a:pPr>
              <a:spcBef>
                <a:spcPts val="0"/>
              </a:spcBef>
            </a:pPr>
            <a:r>
              <a:rPr lang="en-US" dirty="0" smtClean="0">
                <a:sym typeface="Wingdings" panose="05000000000000000000" pitchFamily="2" charset="2"/>
              </a:rPr>
              <a:t>Reproduce the solutions</a:t>
            </a:r>
          </a:p>
          <a:p>
            <a:pPr lvl="1">
              <a:spcBef>
                <a:spcPts val="0"/>
              </a:spcBef>
            </a:pPr>
            <a:r>
              <a:rPr lang="en-US" dirty="0" smtClean="0">
                <a:sym typeface="Wingdings" panose="05000000000000000000" pitchFamily="2" charset="2"/>
              </a:rPr>
              <a:t>Or write an other solution what has the same result</a:t>
            </a:r>
          </a:p>
        </p:txBody>
      </p:sp>
      <p:sp>
        <p:nvSpPr>
          <p:cNvPr id="4" name="Dátum helye 3"/>
          <p:cNvSpPr>
            <a:spLocks noGrp="1"/>
          </p:cNvSpPr>
          <p:nvPr>
            <p:ph type="dt" sz="half" idx="10"/>
          </p:nvPr>
        </p:nvSpPr>
        <p:spPr/>
        <p:txBody>
          <a:bodyPr/>
          <a:lstStyle/>
          <a:p>
            <a:pPr>
              <a:defRPr/>
            </a:pPr>
            <a:r>
              <a:rPr lang="hu-HU" smtClean="0"/>
              <a:t>1/30/2017</a:t>
            </a:r>
            <a:endParaRPr lang="en-US" dirty="0"/>
          </a:p>
        </p:txBody>
      </p:sp>
    </p:spTree>
    <p:extLst>
      <p:ext uri="{BB962C8B-B14F-4D97-AF65-F5344CB8AC3E}">
        <p14:creationId xmlns:p14="http://schemas.microsoft.com/office/powerpoint/2010/main" val="3589594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687018" y="187926"/>
            <a:ext cx="7200000" cy="1345614"/>
          </a:xfrm>
        </p:spPr>
        <p:txBody>
          <a:bodyPr/>
          <a:lstStyle/>
          <a:p>
            <a:r>
              <a:rPr lang="en-US" dirty="0" smtClean="0"/>
              <a:t>How to Teach Indirectly Programming…</a:t>
            </a:r>
            <a:endParaRPr lang="en-US" dirty="0"/>
          </a:p>
        </p:txBody>
      </p:sp>
      <p:sp>
        <p:nvSpPr>
          <p:cNvPr id="3" name="Tartalom helye 2"/>
          <p:cNvSpPr>
            <a:spLocks noGrp="1"/>
          </p:cNvSpPr>
          <p:nvPr>
            <p:ph idx="1"/>
          </p:nvPr>
        </p:nvSpPr>
        <p:spPr>
          <a:xfrm>
            <a:off x="1695450" y="1548055"/>
            <a:ext cx="7200000" cy="2026085"/>
          </a:xfrm>
        </p:spPr>
        <p:txBody>
          <a:bodyPr/>
          <a:lstStyle/>
          <a:p>
            <a:r>
              <a:rPr lang="en-US" dirty="0" smtClean="0"/>
              <a:t>With Paint (or </a:t>
            </a:r>
            <a:r>
              <a:rPr lang="hu-HU" dirty="0" err="1" smtClean="0"/>
              <a:t>other</a:t>
            </a:r>
            <a:r>
              <a:rPr lang="hu-HU" dirty="0" smtClean="0"/>
              <a:t> </a:t>
            </a:r>
            <a:r>
              <a:rPr lang="en-US" dirty="0" smtClean="0"/>
              <a:t>graphic software)</a:t>
            </a:r>
          </a:p>
          <a:p>
            <a:r>
              <a:rPr lang="en-US" dirty="0" smtClean="0"/>
              <a:t>Using word processor</a:t>
            </a:r>
          </a:p>
          <a:p>
            <a:r>
              <a:rPr lang="en-US" dirty="0" smtClean="0"/>
              <a:t>Using spreadsheet application</a:t>
            </a:r>
            <a:endParaRPr lang="en-US" dirty="0"/>
          </a:p>
        </p:txBody>
      </p:sp>
      <p:sp>
        <p:nvSpPr>
          <p:cNvPr id="4" name="Dátum helye 3"/>
          <p:cNvSpPr>
            <a:spLocks noGrp="1"/>
          </p:cNvSpPr>
          <p:nvPr>
            <p:ph type="dt" sz="half" idx="10"/>
          </p:nvPr>
        </p:nvSpPr>
        <p:spPr/>
        <p:txBody>
          <a:bodyPr/>
          <a:lstStyle/>
          <a:p>
            <a:pPr>
              <a:defRPr/>
            </a:pPr>
            <a:r>
              <a:rPr lang="hu-HU" smtClean="0"/>
              <a:t>1/30/2017</a:t>
            </a:r>
            <a:endParaRPr lang="en-US" dirty="0"/>
          </a:p>
        </p:txBody>
      </p:sp>
      <p:sp>
        <p:nvSpPr>
          <p:cNvPr id="5" name="Cím 1"/>
          <p:cNvSpPr txBox="1">
            <a:spLocks/>
          </p:cNvSpPr>
          <p:nvPr/>
        </p:nvSpPr>
        <p:spPr bwMode="auto">
          <a:xfrm>
            <a:off x="1687018" y="3588654"/>
            <a:ext cx="7200000" cy="100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000" kern="1200">
                <a:solidFill>
                  <a:schemeClr val="tx1"/>
                </a:solidFill>
                <a:latin typeface="Arial" panose="020B0604020202020204" pitchFamily="34" charset="0"/>
                <a:ea typeface="+mj-ea"/>
                <a:cs typeface="Arial" panose="020B0604020202020204"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hu-HU" dirty="0" err="1" smtClean="0"/>
              <a:t>Guess</a:t>
            </a:r>
            <a:r>
              <a:rPr lang="hu-HU" dirty="0" smtClean="0"/>
              <a:t> </a:t>
            </a:r>
            <a:r>
              <a:rPr lang="hu-HU" dirty="0" err="1" smtClean="0"/>
              <a:t>the</a:t>
            </a:r>
            <a:r>
              <a:rPr lang="hu-HU" dirty="0" smtClean="0"/>
              <a:t> </a:t>
            </a:r>
            <a:r>
              <a:rPr lang="hu-HU" dirty="0" err="1" smtClean="0"/>
              <a:t>Code</a:t>
            </a:r>
            <a:r>
              <a:rPr lang="hu-HU" dirty="0" smtClean="0"/>
              <a:t> of</a:t>
            </a:r>
            <a:endParaRPr lang="en-US" dirty="0"/>
          </a:p>
        </p:txBody>
      </p:sp>
      <p:sp>
        <p:nvSpPr>
          <p:cNvPr id="6" name="Tartalom helye 2"/>
          <p:cNvSpPr txBox="1">
            <a:spLocks/>
          </p:cNvSpPr>
          <p:nvPr/>
        </p:nvSpPr>
        <p:spPr bwMode="auto">
          <a:xfrm>
            <a:off x="1695450" y="4611169"/>
            <a:ext cx="7200000" cy="17170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ts val="600"/>
              </a:spcBef>
              <a:spcAft>
                <a:spcPct val="0"/>
              </a:spcAft>
              <a:buFont typeface="Arial" charset="0"/>
              <a:buChar char="•"/>
              <a:defRPr sz="3200" kern="1200">
                <a:solidFill>
                  <a:schemeClr val="tx1"/>
                </a:solidFill>
                <a:latin typeface="Garamond" panose="02020404030301010803" pitchFamily="18" charset="0"/>
                <a:ea typeface="+mn-ea"/>
                <a:cs typeface="+mn-cs"/>
              </a:defRPr>
            </a:lvl1pPr>
            <a:lvl2pPr marL="742950" indent="-285750" algn="l" defTabSz="457200" rtl="0" fontAlgn="base">
              <a:spcBef>
                <a:spcPts val="300"/>
              </a:spcBef>
              <a:spcAft>
                <a:spcPct val="0"/>
              </a:spcAft>
              <a:buFont typeface="Arial" charset="0"/>
              <a:buChar char="–"/>
              <a:defRPr sz="2800" kern="1200">
                <a:solidFill>
                  <a:schemeClr val="tx1"/>
                </a:solidFill>
                <a:latin typeface="Garamond" panose="02020404030301010803" pitchFamily="18" charset="0"/>
                <a:ea typeface="+mn-ea"/>
                <a:cs typeface="+mn-cs"/>
              </a:defRPr>
            </a:lvl2pPr>
            <a:lvl3pPr marL="1143000" indent="-228600" algn="l" defTabSz="457200" rtl="0" fontAlgn="base">
              <a:spcBef>
                <a:spcPts val="0"/>
              </a:spcBef>
              <a:spcAft>
                <a:spcPct val="0"/>
              </a:spcAft>
              <a:buFont typeface="Arial" charset="0"/>
              <a:buChar char="•"/>
              <a:defRPr sz="2400" kern="1200">
                <a:solidFill>
                  <a:schemeClr val="tx1"/>
                </a:solidFill>
                <a:latin typeface="Garamond" panose="02020404030301010803" pitchFamily="18" charset="0"/>
                <a:ea typeface="+mn-ea"/>
                <a:cs typeface="+mn-cs"/>
              </a:defRPr>
            </a:lvl3pPr>
            <a:lvl4pPr marL="16002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4pPr>
            <a:lvl5pPr marL="20574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hu-HU" dirty="0" err="1"/>
              <a:t>C</a:t>
            </a:r>
            <a:r>
              <a:rPr lang="hu-HU" dirty="0" err="1" smtClean="0"/>
              <a:t>onditional</a:t>
            </a:r>
            <a:r>
              <a:rPr lang="hu-HU" dirty="0" smtClean="0"/>
              <a:t> </a:t>
            </a:r>
            <a:r>
              <a:rPr lang="hu-HU" dirty="0" err="1" smtClean="0"/>
              <a:t>summation</a:t>
            </a:r>
            <a:endParaRPr lang="en-US" dirty="0" smtClean="0"/>
          </a:p>
          <a:p>
            <a:r>
              <a:rPr lang="hu-HU" dirty="0" err="1"/>
              <a:t>D</a:t>
            </a:r>
            <a:r>
              <a:rPr lang="hu-HU" dirty="0" err="1" smtClean="0"/>
              <a:t>atabase</a:t>
            </a:r>
            <a:r>
              <a:rPr lang="hu-HU" dirty="0" smtClean="0"/>
              <a:t> management</a:t>
            </a:r>
            <a:r>
              <a:rPr lang="hu-HU" dirty="0"/>
              <a:t/>
            </a:r>
            <a:br>
              <a:rPr lang="hu-HU" dirty="0"/>
            </a:br>
            <a:r>
              <a:rPr lang="hu-HU" dirty="0" smtClean="0"/>
              <a:t>„</a:t>
            </a:r>
            <a:r>
              <a:rPr lang="hu-HU" dirty="0" err="1" smtClean="0"/>
              <a:t>the</a:t>
            </a:r>
            <a:r>
              <a:rPr lang="hu-HU" dirty="0" smtClean="0"/>
              <a:t> </a:t>
            </a:r>
            <a:r>
              <a:rPr lang="hu-HU" dirty="0" err="1" smtClean="0"/>
              <a:t>tip</a:t>
            </a:r>
            <a:r>
              <a:rPr lang="hu-HU" dirty="0" smtClean="0"/>
              <a:t> of </a:t>
            </a:r>
            <a:r>
              <a:rPr lang="hu-HU" dirty="0" err="1" smtClean="0"/>
              <a:t>the</a:t>
            </a:r>
            <a:r>
              <a:rPr lang="hu-HU" dirty="0" smtClean="0"/>
              <a:t> </a:t>
            </a:r>
            <a:r>
              <a:rPr lang="hu-HU" dirty="0" err="1" smtClean="0"/>
              <a:t>iceberg</a:t>
            </a:r>
            <a:r>
              <a:rPr lang="hu-HU" dirty="0" smtClean="0"/>
              <a:t>”</a:t>
            </a:r>
            <a:endParaRPr lang="hu-HU" dirty="0"/>
          </a:p>
        </p:txBody>
      </p:sp>
    </p:spTree>
    <p:extLst>
      <p:ext uri="{BB962C8B-B14F-4D97-AF65-F5344CB8AC3E}">
        <p14:creationId xmlns:p14="http://schemas.microsoft.com/office/powerpoint/2010/main" val="15207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e.g. European Countries</a:t>
            </a:r>
            <a:endParaRPr lang="en-US" dirty="0"/>
          </a:p>
        </p:txBody>
      </p:sp>
      <p:sp>
        <p:nvSpPr>
          <p:cNvPr id="3" name="Tartalom helye 2"/>
          <p:cNvSpPr>
            <a:spLocks noGrp="1"/>
          </p:cNvSpPr>
          <p:nvPr>
            <p:ph idx="1"/>
          </p:nvPr>
        </p:nvSpPr>
        <p:spPr>
          <a:xfrm>
            <a:off x="1695450" y="1402914"/>
            <a:ext cx="7200000" cy="4910799"/>
          </a:xfrm>
        </p:spPr>
        <p:txBody>
          <a:bodyPr/>
          <a:lstStyle/>
          <a:p>
            <a:r>
              <a:rPr lang="en-US" dirty="0" smtClean="0"/>
              <a:t>Countries</a:t>
            </a:r>
            <a:br>
              <a:rPr lang="en-US" dirty="0" smtClean="0"/>
            </a:br>
            <a:r>
              <a:rPr lang="en-US" dirty="0" smtClean="0"/>
              <a:t>(Name, Capital, Population, Area)</a:t>
            </a:r>
          </a:p>
          <a:p>
            <a:pPr lvl="1"/>
            <a:r>
              <a:rPr lang="en-US" dirty="0" smtClean="0"/>
              <a:t>Population density</a:t>
            </a:r>
          </a:p>
          <a:p>
            <a:pPr lvl="1"/>
            <a:r>
              <a:rPr lang="en-US" dirty="0" smtClean="0"/>
              <a:t>…</a:t>
            </a:r>
          </a:p>
          <a:p>
            <a:r>
              <a:rPr lang="en-US" dirty="0" smtClean="0"/>
              <a:t>Questions</a:t>
            </a:r>
          </a:p>
          <a:p>
            <a:pPr lvl="1"/>
            <a:r>
              <a:rPr lang="en-US" dirty="0" smtClean="0"/>
              <a:t>definition of Europe and country</a:t>
            </a:r>
          </a:p>
          <a:p>
            <a:pPr lvl="1"/>
            <a:r>
              <a:rPr lang="en-US" dirty="0" smtClean="0"/>
              <a:t>Counts, sums, averages, bests worsts, </a:t>
            </a:r>
          </a:p>
          <a:p>
            <a:r>
              <a:rPr lang="en-US" dirty="0" smtClean="0"/>
              <a:t>EU (Name, Year)</a:t>
            </a:r>
            <a:endParaRPr lang="en-US" dirty="0"/>
          </a:p>
        </p:txBody>
      </p:sp>
      <p:sp>
        <p:nvSpPr>
          <p:cNvPr id="4" name="Dátum helye 3"/>
          <p:cNvSpPr>
            <a:spLocks noGrp="1"/>
          </p:cNvSpPr>
          <p:nvPr>
            <p:ph type="dt" sz="half" idx="10"/>
          </p:nvPr>
        </p:nvSpPr>
        <p:spPr/>
        <p:txBody>
          <a:bodyPr/>
          <a:lstStyle/>
          <a:p>
            <a:pPr>
              <a:defRPr/>
            </a:pPr>
            <a:r>
              <a:rPr lang="hu-HU" smtClean="0"/>
              <a:t>1/30/2017</a:t>
            </a:r>
            <a:endParaRPr lang="en-US"/>
          </a:p>
        </p:txBody>
      </p:sp>
    </p:spTree>
    <p:extLst>
      <p:ext uri="{BB962C8B-B14F-4D97-AF65-F5344CB8AC3E}">
        <p14:creationId xmlns:p14="http://schemas.microsoft.com/office/powerpoint/2010/main" val="3917858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Conditional Summation</a:t>
            </a:r>
            <a:endParaRPr lang="en-US" dirty="0"/>
          </a:p>
        </p:txBody>
      </p:sp>
      <p:sp>
        <p:nvSpPr>
          <p:cNvPr id="3" name="Tartalom helye 2"/>
          <p:cNvSpPr>
            <a:spLocks noGrp="1"/>
          </p:cNvSpPr>
          <p:nvPr>
            <p:ph idx="1"/>
          </p:nvPr>
        </p:nvSpPr>
        <p:spPr/>
        <p:txBody>
          <a:bodyPr/>
          <a:lstStyle/>
          <a:p>
            <a:pPr lvl="7">
              <a:spcBef>
                <a:spcPts val="0"/>
              </a:spcBef>
            </a:pPr>
            <a:r>
              <a:rPr lang="en-US" sz="1800" dirty="0" smtClean="0"/>
              <a:t>Sum: (Sum, </a:t>
            </a:r>
            <a:r>
              <a:rPr lang="en-US" sz="1800" dirty="0" err="1" smtClean="0"/>
              <a:t>Avg</a:t>
            </a:r>
            <a:r>
              <a:rPr lang="en-US" sz="1800" dirty="0" smtClean="0"/>
              <a:t>, Count, Max, Min)</a:t>
            </a:r>
          </a:p>
          <a:p>
            <a:pPr>
              <a:spcBef>
                <a:spcPts val="0"/>
              </a:spcBef>
            </a:pPr>
            <a:r>
              <a:rPr lang="en-US" sz="2800" dirty="0" smtClean="0"/>
              <a:t>Spreadsheets</a:t>
            </a:r>
          </a:p>
          <a:p>
            <a:pPr lvl="1"/>
            <a:r>
              <a:rPr lang="en-US" sz="2400" dirty="0" smtClean="0"/>
              <a:t>Functions: If(), And(), Or(), Not() </a:t>
            </a:r>
            <a:r>
              <a:rPr lang="en-US" sz="2400" dirty="0" smtClean="0">
                <a:sym typeface="Wingdings" panose="05000000000000000000" pitchFamily="2" charset="2"/>
              </a:rPr>
              <a:t>Sum()</a:t>
            </a:r>
          </a:p>
          <a:p>
            <a:pPr lvl="1"/>
            <a:r>
              <a:rPr lang="en-US" sz="2400" dirty="0" err="1" smtClean="0">
                <a:sym typeface="Wingdings" panose="05000000000000000000" pitchFamily="2" charset="2"/>
              </a:rPr>
              <a:t>SumIF</a:t>
            </a:r>
            <a:r>
              <a:rPr lang="en-US" sz="2400" dirty="0" smtClean="0">
                <a:sym typeface="Wingdings" panose="05000000000000000000" pitchFamily="2" charset="2"/>
              </a:rPr>
              <a:t>(range, condition, </a:t>
            </a:r>
            <a:r>
              <a:rPr lang="en-US" sz="2400" dirty="0" err="1" smtClean="0">
                <a:sym typeface="Wingdings" panose="05000000000000000000" pitchFamily="2" charset="2"/>
              </a:rPr>
              <a:t>sum_range</a:t>
            </a:r>
            <a:r>
              <a:rPr lang="en-US" sz="2400" dirty="0" smtClean="0">
                <a:sym typeface="Wingdings" panose="05000000000000000000" pitchFamily="2" charset="2"/>
              </a:rPr>
              <a:t>)</a:t>
            </a:r>
          </a:p>
          <a:p>
            <a:pPr lvl="1"/>
            <a:r>
              <a:rPr lang="en-US" sz="2400" dirty="0" smtClean="0">
                <a:sym typeface="Wingdings" panose="05000000000000000000" pitchFamily="2" charset="2"/>
              </a:rPr>
              <a:t>{Sum(If(</a:t>
            </a:r>
            <a:r>
              <a:rPr lang="en-US" sz="2400" dirty="0" err="1" smtClean="0">
                <a:sym typeface="Wingdings" panose="05000000000000000000" pitchFamily="2" charset="2"/>
              </a:rPr>
              <a:t>logical_expr</a:t>
            </a:r>
            <a:r>
              <a:rPr lang="en-US" sz="2400" dirty="0" smtClean="0">
                <a:sym typeface="Wingdings" panose="05000000000000000000" pitchFamily="2" charset="2"/>
              </a:rPr>
              <a:t>, </a:t>
            </a:r>
            <a:r>
              <a:rPr lang="en-US" sz="2400" dirty="0" err="1" smtClean="0">
                <a:sym typeface="Wingdings" panose="05000000000000000000" pitchFamily="2" charset="2"/>
              </a:rPr>
              <a:t>sum_range</a:t>
            </a:r>
            <a:r>
              <a:rPr lang="en-US" sz="2400" dirty="0" smtClean="0">
                <a:sym typeface="Wingdings" panose="05000000000000000000" pitchFamily="2" charset="2"/>
              </a:rPr>
              <a:t>, ””))}</a:t>
            </a:r>
          </a:p>
          <a:p>
            <a:pPr lvl="1"/>
            <a:r>
              <a:rPr lang="en-US" sz="2400" dirty="0" err="1" smtClean="0">
                <a:sym typeface="Wingdings" panose="05000000000000000000" pitchFamily="2" charset="2"/>
              </a:rPr>
              <a:t>SumIFS</a:t>
            </a:r>
            <a:r>
              <a:rPr lang="en-US" sz="2400" dirty="0" smtClean="0">
                <a:sym typeface="Wingdings" panose="05000000000000000000" pitchFamily="2" charset="2"/>
              </a:rPr>
              <a:t>(</a:t>
            </a:r>
            <a:r>
              <a:rPr lang="en-US" sz="2400" dirty="0" err="1" smtClean="0">
                <a:sym typeface="Wingdings" panose="05000000000000000000" pitchFamily="2" charset="2"/>
              </a:rPr>
              <a:t>sum_range</a:t>
            </a:r>
            <a:r>
              <a:rPr lang="en-US" sz="2400" dirty="0" smtClean="0">
                <a:sym typeface="Wingdings" panose="05000000000000000000" pitchFamily="2" charset="2"/>
              </a:rPr>
              <a:t>, r1, c1, r2, c2…)</a:t>
            </a:r>
          </a:p>
          <a:p>
            <a:pPr lvl="1"/>
            <a:r>
              <a:rPr lang="en-US" sz="2400" dirty="0" err="1" smtClean="0">
                <a:sym typeface="Wingdings" panose="05000000000000000000" pitchFamily="2" charset="2"/>
              </a:rPr>
              <a:t>DB.Sum</a:t>
            </a:r>
            <a:r>
              <a:rPr lang="en-US" sz="2400" dirty="0" smtClean="0">
                <a:sym typeface="Wingdings" panose="05000000000000000000" pitchFamily="2" charset="2"/>
              </a:rPr>
              <a:t>(database, field, criteria)</a:t>
            </a:r>
          </a:p>
          <a:p>
            <a:r>
              <a:rPr lang="en-US" sz="2800" dirty="0" smtClean="0">
                <a:sym typeface="Wingdings" panose="05000000000000000000" pitchFamily="2" charset="2"/>
              </a:rPr>
              <a:t>Database manager</a:t>
            </a:r>
          </a:p>
          <a:p>
            <a:pPr lvl="1"/>
            <a:r>
              <a:rPr lang="en-US" sz="2400" dirty="0" smtClean="0">
                <a:sym typeface="Wingdings" panose="05000000000000000000" pitchFamily="2" charset="2"/>
              </a:rPr>
              <a:t>QBE grid</a:t>
            </a:r>
          </a:p>
          <a:p>
            <a:pPr lvl="1"/>
            <a:r>
              <a:rPr lang="en-US" sz="2400" dirty="0" smtClean="0">
                <a:sym typeface="Wingdings" panose="05000000000000000000" pitchFamily="2" charset="2"/>
              </a:rPr>
              <a:t>SQL: Select…</a:t>
            </a:r>
          </a:p>
          <a:p>
            <a:r>
              <a:rPr lang="en-US" sz="2800" dirty="0" smtClean="0">
                <a:sym typeface="Wingdings" panose="05000000000000000000" pitchFamily="2" charset="2"/>
              </a:rPr>
              <a:t>Programming</a:t>
            </a:r>
          </a:p>
          <a:p>
            <a:pPr lvl="1"/>
            <a:r>
              <a:rPr lang="en-US" sz="2400" dirty="0" smtClean="0">
                <a:sym typeface="Wingdings" panose="05000000000000000000" pitchFamily="2" charset="2"/>
              </a:rPr>
              <a:t>Algorithms and code</a:t>
            </a:r>
            <a:endParaRPr lang="en-US" sz="2400" dirty="0">
              <a:sym typeface="Wingdings" panose="05000000000000000000" pitchFamily="2" charset="2"/>
            </a:endParaRPr>
          </a:p>
        </p:txBody>
      </p:sp>
      <p:sp>
        <p:nvSpPr>
          <p:cNvPr id="4" name="Dátum helye 3"/>
          <p:cNvSpPr>
            <a:spLocks noGrp="1"/>
          </p:cNvSpPr>
          <p:nvPr>
            <p:ph type="dt" sz="half" idx="10"/>
          </p:nvPr>
        </p:nvSpPr>
        <p:spPr/>
        <p:txBody>
          <a:bodyPr/>
          <a:lstStyle/>
          <a:p>
            <a:pPr>
              <a:defRPr/>
            </a:pPr>
            <a:r>
              <a:rPr lang="hu-HU" smtClean="0"/>
              <a:t>1/30/2017</a:t>
            </a:r>
            <a:endParaRPr lang="en-US" dirty="0"/>
          </a:p>
        </p:txBody>
      </p:sp>
      <p:graphicFrame>
        <p:nvGraphicFramePr>
          <p:cNvPr id="8" name="Táblázat 7"/>
          <p:cNvGraphicFramePr>
            <a:graphicFrameLocks noGrp="1"/>
          </p:cNvGraphicFramePr>
          <p:nvPr>
            <p:extLst>
              <p:ext uri="{D42A27DB-BD31-4B8C-83A1-F6EECF244321}">
                <p14:modId xmlns:p14="http://schemas.microsoft.com/office/powerpoint/2010/main" val="1617836293"/>
              </p:ext>
            </p:extLst>
          </p:nvPr>
        </p:nvGraphicFramePr>
        <p:xfrm>
          <a:off x="6336814" y="4266551"/>
          <a:ext cx="1849242" cy="798934"/>
        </p:xfrm>
        <a:graphic>
          <a:graphicData uri="http://schemas.openxmlformats.org/drawingml/2006/table">
            <a:tbl>
              <a:tblPr firstRow="1" bandRow="1">
                <a:tableStyleId>{2D5ABB26-0587-4C30-8999-92F81FD0307C}</a:tableStyleId>
              </a:tblPr>
              <a:tblGrid>
                <a:gridCol w="924621"/>
                <a:gridCol w="924621"/>
              </a:tblGrid>
              <a:tr h="399467">
                <a:tc>
                  <a:txBody>
                    <a:bodyPr/>
                    <a:lstStyle/>
                    <a:p>
                      <a:pPr algn="ctr"/>
                      <a:r>
                        <a:rPr lang="hu-HU" sz="1200" dirty="0" smtClean="0">
                          <a:solidFill>
                            <a:schemeClr val="tx1"/>
                          </a:solidFill>
                        </a:rPr>
                        <a:t>field1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field2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467">
                <a:tc>
                  <a:txBody>
                    <a:bodyPr/>
                    <a:lstStyle/>
                    <a:p>
                      <a:pPr algn="ctr"/>
                      <a:r>
                        <a:rPr lang="hu-HU" sz="1200" dirty="0" smtClean="0">
                          <a:solidFill>
                            <a:schemeClr val="tx1"/>
                          </a:solidFill>
                        </a:rPr>
                        <a:t>cond1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cond2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05896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Core Curriculum</a:t>
            </a:r>
            <a:endParaRPr lang="en-US" dirty="0"/>
          </a:p>
        </p:txBody>
      </p:sp>
      <p:sp>
        <p:nvSpPr>
          <p:cNvPr id="3" name="Tartalom helye 2"/>
          <p:cNvSpPr>
            <a:spLocks noGrp="1"/>
          </p:cNvSpPr>
          <p:nvPr>
            <p:ph idx="1"/>
          </p:nvPr>
        </p:nvSpPr>
        <p:spPr/>
        <p:txBody>
          <a:bodyPr/>
          <a:lstStyle/>
          <a:p>
            <a:pPr lvl="7">
              <a:spcBef>
                <a:spcPts val="0"/>
              </a:spcBef>
            </a:pPr>
            <a:r>
              <a:rPr lang="en-US" sz="1800" dirty="0" smtClean="0"/>
              <a:t>Sum: (Sum, </a:t>
            </a:r>
            <a:r>
              <a:rPr lang="en-US" sz="1800" dirty="0" err="1" smtClean="0"/>
              <a:t>Avg</a:t>
            </a:r>
            <a:r>
              <a:rPr lang="en-US" sz="1800" dirty="0" smtClean="0"/>
              <a:t>, Count, Max, Min)</a:t>
            </a:r>
          </a:p>
          <a:p>
            <a:pPr>
              <a:spcBef>
                <a:spcPts val="0"/>
              </a:spcBef>
            </a:pPr>
            <a:r>
              <a:rPr lang="en-US" sz="2800" dirty="0" smtClean="0"/>
              <a:t>Spreadsheets</a:t>
            </a:r>
          </a:p>
          <a:p>
            <a:pPr lvl="1"/>
            <a:r>
              <a:rPr lang="en-US" sz="2400" dirty="0" smtClean="0"/>
              <a:t>Functions: If(), </a:t>
            </a:r>
            <a:r>
              <a:rPr lang="en-US" sz="2400" dirty="0" smtClean="0">
                <a:solidFill>
                  <a:schemeClr val="bg1"/>
                </a:solidFill>
              </a:rPr>
              <a:t>And(), Or(), Not() </a:t>
            </a:r>
            <a:r>
              <a:rPr lang="en-US" sz="2400" dirty="0" smtClean="0">
                <a:solidFill>
                  <a:schemeClr val="bg1"/>
                </a:solidFill>
                <a:sym typeface="Wingdings" panose="05000000000000000000" pitchFamily="2" charset="2"/>
              </a:rPr>
              <a:t>Sum()</a:t>
            </a:r>
          </a:p>
          <a:p>
            <a:pPr lvl="1"/>
            <a:r>
              <a:rPr lang="en-US" sz="2400" dirty="0" err="1" smtClean="0">
                <a:solidFill>
                  <a:schemeClr val="bg1"/>
                </a:solidFill>
                <a:sym typeface="Wingdings" panose="05000000000000000000" pitchFamily="2" charset="2"/>
              </a:rPr>
              <a:t>SumIF</a:t>
            </a:r>
            <a:r>
              <a:rPr lang="en-US" sz="2400" dirty="0" smtClean="0">
                <a:solidFill>
                  <a:schemeClr val="bg1"/>
                </a:solidFill>
                <a:sym typeface="Wingdings" panose="05000000000000000000" pitchFamily="2" charset="2"/>
              </a:rPr>
              <a:t>(range, condition, </a:t>
            </a:r>
            <a:r>
              <a:rPr lang="en-US" sz="2400" dirty="0" err="1" smtClean="0">
                <a:solidFill>
                  <a:schemeClr val="bg1"/>
                </a:solidFill>
                <a:sym typeface="Wingdings" panose="05000000000000000000" pitchFamily="2" charset="2"/>
              </a:rPr>
              <a:t>sum_range</a:t>
            </a:r>
            <a:r>
              <a:rPr lang="en-US" sz="2400" dirty="0" smtClean="0">
                <a:solidFill>
                  <a:schemeClr val="bg1"/>
                </a:solidFill>
                <a:sym typeface="Wingdings" panose="05000000000000000000" pitchFamily="2" charset="2"/>
              </a:rPr>
              <a:t>)</a:t>
            </a:r>
          </a:p>
          <a:p>
            <a:pPr lvl="1"/>
            <a:r>
              <a:rPr lang="en-US" sz="2400" dirty="0" smtClean="0">
                <a:solidFill>
                  <a:schemeClr val="bg1"/>
                </a:solidFill>
                <a:sym typeface="Wingdings" panose="05000000000000000000" pitchFamily="2" charset="2"/>
              </a:rPr>
              <a:t>{Sum(If(</a:t>
            </a:r>
            <a:r>
              <a:rPr lang="en-US" sz="2400" dirty="0" err="1" smtClean="0">
                <a:solidFill>
                  <a:schemeClr val="bg1"/>
                </a:solidFill>
                <a:sym typeface="Wingdings" panose="05000000000000000000" pitchFamily="2" charset="2"/>
              </a:rPr>
              <a:t>logical_expr</a:t>
            </a:r>
            <a:r>
              <a:rPr lang="en-US" sz="2400" dirty="0" smtClean="0">
                <a:solidFill>
                  <a:schemeClr val="bg1"/>
                </a:solidFill>
                <a:sym typeface="Wingdings" panose="05000000000000000000" pitchFamily="2" charset="2"/>
              </a:rPr>
              <a:t>, </a:t>
            </a:r>
            <a:r>
              <a:rPr lang="en-US" sz="2400" dirty="0" err="1" smtClean="0">
                <a:solidFill>
                  <a:schemeClr val="bg1"/>
                </a:solidFill>
                <a:sym typeface="Wingdings" panose="05000000000000000000" pitchFamily="2" charset="2"/>
              </a:rPr>
              <a:t>sum_range</a:t>
            </a:r>
            <a:r>
              <a:rPr lang="en-US" sz="2400" dirty="0" smtClean="0">
                <a:solidFill>
                  <a:schemeClr val="bg1"/>
                </a:solidFill>
                <a:sym typeface="Wingdings" panose="05000000000000000000" pitchFamily="2" charset="2"/>
              </a:rPr>
              <a:t>, ””))}</a:t>
            </a:r>
          </a:p>
          <a:p>
            <a:pPr lvl="1"/>
            <a:r>
              <a:rPr lang="en-US" sz="2400" dirty="0" err="1" smtClean="0">
                <a:solidFill>
                  <a:schemeClr val="bg1"/>
                </a:solidFill>
                <a:sym typeface="Wingdings" panose="05000000000000000000" pitchFamily="2" charset="2"/>
              </a:rPr>
              <a:t>SumIFS</a:t>
            </a:r>
            <a:r>
              <a:rPr lang="en-US" sz="2400" dirty="0" smtClean="0">
                <a:solidFill>
                  <a:schemeClr val="bg1"/>
                </a:solidFill>
                <a:sym typeface="Wingdings" panose="05000000000000000000" pitchFamily="2" charset="2"/>
              </a:rPr>
              <a:t>(</a:t>
            </a:r>
            <a:r>
              <a:rPr lang="en-US" sz="2400" dirty="0" err="1" smtClean="0">
                <a:solidFill>
                  <a:schemeClr val="bg1"/>
                </a:solidFill>
                <a:sym typeface="Wingdings" panose="05000000000000000000" pitchFamily="2" charset="2"/>
              </a:rPr>
              <a:t>sum_range</a:t>
            </a:r>
            <a:r>
              <a:rPr lang="en-US" sz="2400" dirty="0" smtClean="0">
                <a:solidFill>
                  <a:schemeClr val="bg1"/>
                </a:solidFill>
                <a:sym typeface="Wingdings" panose="05000000000000000000" pitchFamily="2" charset="2"/>
              </a:rPr>
              <a:t>, r1, c1, r2, c2…)</a:t>
            </a:r>
          </a:p>
          <a:p>
            <a:pPr lvl="1"/>
            <a:r>
              <a:rPr lang="en-US" sz="2400" dirty="0" err="1" smtClean="0">
                <a:solidFill>
                  <a:schemeClr val="bg1"/>
                </a:solidFill>
                <a:sym typeface="Wingdings" panose="05000000000000000000" pitchFamily="2" charset="2"/>
              </a:rPr>
              <a:t>DB.Sum</a:t>
            </a:r>
            <a:r>
              <a:rPr lang="en-US" sz="2400" dirty="0" smtClean="0">
                <a:solidFill>
                  <a:schemeClr val="bg1"/>
                </a:solidFill>
                <a:sym typeface="Wingdings" panose="05000000000000000000" pitchFamily="2" charset="2"/>
              </a:rPr>
              <a:t>(database, field, criteria)</a:t>
            </a:r>
          </a:p>
          <a:p>
            <a:r>
              <a:rPr lang="en-US" sz="2800" dirty="0" smtClean="0">
                <a:sym typeface="Wingdings" panose="05000000000000000000" pitchFamily="2" charset="2"/>
              </a:rPr>
              <a:t>Database manager</a:t>
            </a:r>
          </a:p>
          <a:p>
            <a:pPr lvl="1"/>
            <a:r>
              <a:rPr lang="en-US" sz="2400" dirty="0" smtClean="0">
                <a:solidFill>
                  <a:schemeClr val="bg1"/>
                </a:solidFill>
                <a:sym typeface="Wingdings" panose="05000000000000000000" pitchFamily="2" charset="2"/>
              </a:rPr>
              <a:t>QBE grid</a:t>
            </a:r>
          </a:p>
          <a:p>
            <a:pPr lvl="1"/>
            <a:r>
              <a:rPr lang="en-US" sz="2400" dirty="0" smtClean="0">
                <a:solidFill>
                  <a:schemeClr val="bg1"/>
                </a:solidFill>
                <a:sym typeface="Wingdings" panose="05000000000000000000" pitchFamily="2" charset="2"/>
              </a:rPr>
              <a:t>SQL: Select…</a:t>
            </a:r>
          </a:p>
          <a:p>
            <a:r>
              <a:rPr lang="en-US" sz="2800" dirty="0">
                <a:sym typeface="Wingdings" panose="05000000000000000000" pitchFamily="2" charset="2"/>
              </a:rPr>
              <a:t>Programming</a:t>
            </a:r>
            <a:endParaRPr lang="hu-HU" sz="2800" dirty="0">
              <a:sym typeface="Wingdings" panose="05000000000000000000" pitchFamily="2" charset="2"/>
            </a:endParaRPr>
          </a:p>
          <a:p>
            <a:pPr lvl="1"/>
            <a:r>
              <a:rPr lang="hu-HU" sz="2400" dirty="0" err="1">
                <a:sym typeface="Wingdings" panose="05000000000000000000" pitchFamily="2" charset="2"/>
              </a:rPr>
              <a:t>Algor</a:t>
            </a:r>
            <a:r>
              <a:rPr lang="hu-HU" sz="2400" dirty="0" err="1">
                <a:solidFill>
                  <a:schemeClr val="bg1"/>
                </a:solidFill>
                <a:sym typeface="Wingdings" panose="05000000000000000000" pitchFamily="2" charset="2"/>
              </a:rPr>
              <a:t>ithms</a:t>
            </a:r>
            <a:r>
              <a:rPr lang="hu-HU" sz="2400" dirty="0">
                <a:solidFill>
                  <a:schemeClr val="bg1"/>
                </a:solidFill>
                <a:sym typeface="Wingdings" panose="05000000000000000000" pitchFamily="2" charset="2"/>
              </a:rPr>
              <a:t> and </a:t>
            </a:r>
            <a:r>
              <a:rPr lang="hu-HU" sz="2400" dirty="0" err="1" smtClean="0">
                <a:solidFill>
                  <a:schemeClr val="bg1"/>
                </a:solidFill>
                <a:sym typeface="Wingdings" panose="05000000000000000000" pitchFamily="2" charset="2"/>
              </a:rPr>
              <a:t>code</a:t>
            </a:r>
            <a:endParaRPr lang="en-US" sz="2400" dirty="0">
              <a:solidFill>
                <a:schemeClr val="bg1"/>
              </a:solidFill>
              <a:sym typeface="Wingdings" panose="05000000000000000000" pitchFamily="2" charset="2"/>
            </a:endParaRPr>
          </a:p>
        </p:txBody>
      </p:sp>
      <p:sp>
        <p:nvSpPr>
          <p:cNvPr id="4" name="Dátum helye 3"/>
          <p:cNvSpPr>
            <a:spLocks noGrp="1"/>
          </p:cNvSpPr>
          <p:nvPr>
            <p:ph type="dt" sz="half" idx="10"/>
          </p:nvPr>
        </p:nvSpPr>
        <p:spPr/>
        <p:txBody>
          <a:bodyPr/>
          <a:lstStyle/>
          <a:p>
            <a:pPr>
              <a:defRPr/>
            </a:pPr>
            <a:r>
              <a:rPr lang="hu-HU" smtClean="0"/>
              <a:t>1/30/2017</a:t>
            </a:r>
            <a:endParaRPr lang="en-US" dirty="0"/>
          </a:p>
        </p:txBody>
      </p:sp>
      <p:graphicFrame>
        <p:nvGraphicFramePr>
          <p:cNvPr id="8" name="Táblázat 7"/>
          <p:cNvGraphicFramePr>
            <a:graphicFrameLocks noGrp="1"/>
          </p:cNvGraphicFramePr>
          <p:nvPr>
            <p:extLst>
              <p:ext uri="{D42A27DB-BD31-4B8C-83A1-F6EECF244321}">
                <p14:modId xmlns:p14="http://schemas.microsoft.com/office/powerpoint/2010/main" val="2875005573"/>
              </p:ext>
            </p:extLst>
          </p:nvPr>
        </p:nvGraphicFramePr>
        <p:xfrm>
          <a:off x="6336814" y="4266551"/>
          <a:ext cx="1849242" cy="798934"/>
        </p:xfrm>
        <a:graphic>
          <a:graphicData uri="http://schemas.openxmlformats.org/drawingml/2006/table">
            <a:tbl>
              <a:tblPr firstRow="1" bandRow="1">
                <a:tableStyleId>{2D5ABB26-0587-4C30-8999-92F81FD0307C}</a:tableStyleId>
              </a:tblPr>
              <a:tblGrid>
                <a:gridCol w="924621"/>
                <a:gridCol w="924621"/>
              </a:tblGrid>
              <a:tr h="399467">
                <a:tc>
                  <a:txBody>
                    <a:bodyPr/>
                    <a:lstStyle/>
                    <a:p>
                      <a:pPr algn="ctr"/>
                      <a:r>
                        <a:rPr lang="hu-HU" sz="1200" dirty="0" smtClean="0">
                          <a:solidFill>
                            <a:schemeClr val="bg1"/>
                          </a:solidFill>
                        </a:rPr>
                        <a:t>field1</a:t>
                      </a: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hu-HU" sz="1200" dirty="0" smtClean="0">
                          <a:solidFill>
                            <a:schemeClr val="bg1"/>
                          </a:solidFill>
                        </a:rPr>
                        <a:t>field2</a:t>
                      </a:r>
                      <a:endParaRPr lang="en-US" sz="1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9467">
                <a:tc>
                  <a:txBody>
                    <a:bodyPr/>
                    <a:lstStyle/>
                    <a:p>
                      <a:pPr algn="ctr"/>
                      <a:r>
                        <a:rPr lang="hu-HU" sz="1200" dirty="0" smtClean="0">
                          <a:solidFill>
                            <a:schemeClr val="bg1"/>
                          </a:solidFill>
                        </a:rPr>
                        <a:t>cond1</a:t>
                      </a: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bg1"/>
                          </a:solidFill>
                        </a:rPr>
                        <a:t>cond2</a:t>
                      </a:r>
                      <a:endParaRPr lang="en-US" sz="1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1010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ECDL</a:t>
            </a:r>
            <a:endParaRPr lang="en-US" dirty="0"/>
          </a:p>
        </p:txBody>
      </p:sp>
      <p:sp>
        <p:nvSpPr>
          <p:cNvPr id="3" name="Tartalom helye 2"/>
          <p:cNvSpPr>
            <a:spLocks noGrp="1"/>
          </p:cNvSpPr>
          <p:nvPr>
            <p:ph idx="1"/>
          </p:nvPr>
        </p:nvSpPr>
        <p:spPr/>
        <p:txBody>
          <a:bodyPr/>
          <a:lstStyle/>
          <a:p>
            <a:pPr lvl="7">
              <a:spcBef>
                <a:spcPts val="0"/>
              </a:spcBef>
            </a:pPr>
            <a:r>
              <a:rPr lang="en-US" sz="1800" dirty="0" smtClean="0"/>
              <a:t>Sum: (Sum, </a:t>
            </a:r>
            <a:r>
              <a:rPr lang="en-US" sz="1800" dirty="0" err="1" smtClean="0"/>
              <a:t>Avg</a:t>
            </a:r>
            <a:r>
              <a:rPr lang="en-US" sz="1800" dirty="0" smtClean="0"/>
              <a:t>, Count, Max, Min)</a:t>
            </a:r>
          </a:p>
          <a:p>
            <a:pPr>
              <a:spcBef>
                <a:spcPts val="0"/>
              </a:spcBef>
            </a:pPr>
            <a:r>
              <a:rPr lang="en-US" sz="2800" dirty="0" smtClean="0"/>
              <a:t>Spreadsheets</a:t>
            </a:r>
          </a:p>
          <a:p>
            <a:pPr lvl="1"/>
            <a:r>
              <a:rPr lang="en-US" sz="2400" dirty="0" smtClean="0"/>
              <a:t>Functions: If(), </a:t>
            </a:r>
            <a:r>
              <a:rPr lang="en-US" sz="2400" dirty="0" smtClean="0">
                <a:solidFill>
                  <a:schemeClr val="bg1"/>
                </a:solidFill>
              </a:rPr>
              <a:t>And(), Or(), Not() </a:t>
            </a:r>
            <a:r>
              <a:rPr lang="en-US" sz="2400" dirty="0" smtClean="0">
                <a:sym typeface="Wingdings" panose="05000000000000000000" pitchFamily="2" charset="2"/>
              </a:rPr>
              <a:t>Sum()</a:t>
            </a:r>
          </a:p>
          <a:p>
            <a:pPr lvl="1"/>
            <a:r>
              <a:rPr lang="en-US" sz="2400" dirty="0" err="1" smtClean="0">
                <a:sym typeface="Wingdings" panose="05000000000000000000" pitchFamily="2" charset="2"/>
              </a:rPr>
              <a:t>SumIF</a:t>
            </a:r>
            <a:r>
              <a:rPr lang="en-US" sz="2400" dirty="0" smtClean="0">
                <a:sym typeface="Wingdings" panose="05000000000000000000" pitchFamily="2" charset="2"/>
              </a:rPr>
              <a:t>(range, condition, </a:t>
            </a:r>
            <a:r>
              <a:rPr lang="en-US" sz="2400" dirty="0" err="1" smtClean="0">
                <a:sym typeface="Wingdings" panose="05000000000000000000" pitchFamily="2" charset="2"/>
              </a:rPr>
              <a:t>sum_range</a:t>
            </a:r>
            <a:r>
              <a:rPr lang="en-US" sz="2400" dirty="0" smtClean="0">
                <a:sym typeface="Wingdings" panose="05000000000000000000" pitchFamily="2" charset="2"/>
              </a:rPr>
              <a:t>)</a:t>
            </a:r>
          </a:p>
          <a:p>
            <a:pPr lvl="1"/>
            <a:r>
              <a:rPr lang="en-US" sz="2400" dirty="0" smtClean="0">
                <a:solidFill>
                  <a:schemeClr val="bg1"/>
                </a:solidFill>
                <a:sym typeface="Wingdings" panose="05000000000000000000" pitchFamily="2" charset="2"/>
              </a:rPr>
              <a:t>{Sum(If(</a:t>
            </a:r>
            <a:r>
              <a:rPr lang="en-US" sz="2400" dirty="0" err="1" smtClean="0">
                <a:solidFill>
                  <a:schemeClr val="bg1"/>
                </a:solidFill>
                <a:sym typeface="Wingdings" panose="05000000000000000000" pitchFamily="2" charset="2"/>
              </a:rPr>
              <a:t>logical_expr</a:t>
            </a:r>
            <a:r>
              <a:rPr lang="en-US" sz="2400" dirty="0" smtClean="0">
                <a:solidFill>
                  <a:schemeClr val="bg1"/>
                </a:solidFill>
                <a:sym typeface="Wingdings" panose="05000000000000000000" pitchFamily="2" charset="2"/>
              </a:rPr>
              <a:t>, </a:t>
            </a:r>
            <a:r>
              <a:rPr lang="en-US" sz="2400" dirty="0" err="1" smtClean="0">
                <a:solidFill>
                  <a:schemeClr val="bg1"/>
                </a:solidFill>
                <a:sym typeface="Wingdings" panose="05000000000000000000" pitchFamily="2" charset="2"/>
              </a:rPr>
              <a:t>sum_range</a:t>
            </a:r>
            <a:r>
              <a:rPr lang="en-US" sz="2400" dirty="0" smtClean="0">
                <a:solidFill>
                  <a:schemeClr val="bg1"/>
                </a:solidFill>
                <a:sym typeface="Wingdings" panose="05000000000000000000" pitchFamily="2" charset="2"/>
              </a:rPr>
              <a:t>, ””))}</a:t>
            </a:r>
          </a:p>
          <a:p>
            <a:pPr lvl="1"/>
            <a:r>
              <a:rPr lang="en-US" sz="2400" dirty="0" err="1" smtClean="0">
                <a:solidFill>
                  <a:schemeClr val="bg1"/>
                </a:solidFill>
                <a:sym typeface="Wingdings" panose="05000000000000000000" pitchFamily="2" charset="2"/>
              </a:rPr>
              <a:t>SumIFS</a:t>
            </a:r>
            <a:r>
              <a:rPr lang="en-US" sz="2400" dirty="0" smtClean="0">
                <a:solidFill>
                  <a:schemeClr val="bg1"/>
                </a:solidFill>
                <a:sym typeface="Wingdings" panose="05000000000000000000" pitchFamily="2" charset="2"/>
              </a:rPr>
              <a:t>(</a:t>
            </a:r>
            <a:r>
              <a:rPr lang="en-US" sz="2400" dirty="0" err="1" smtClean="0">
                <a:solidFill>
                  <a:schemeClr val="bg1"/>
                </a:solidFill>
                <a:sym typeface="Wingdings" panose="05000000000000000000" pitchFamily="2" charset="2"/>
              </a:rPr>
              <a:t>sum_range</a:t>
            </a:r>
            <a:r>
              <a:rPr lang="en-US" sz="2400" dirty="0" smtClean="0">
                <a:solidFill>
                  <a:schemeClr val="bg1"/>
                </a:solidFill>
                <a:sym typeface="Wingdings" panose="05000000000000000000" pitchFamily="2" charset="2"/>
              </a:rPr>
              <a:t>, r1, c1, r2, c2…)</a:t>
            </a:r>
          </a:p>
          <a:p>
            <a:pPr lvl="1"/>
            <a:r>
              <a:rPr lang="en-US" sz="2400" dirty="0" err="1" smtClean="0">
                <a:solidFill>
                  <a:schemeClr val="bg1"/>
                </a:solidFill>
                <a:sym typeface="Wingdings" panose="05000000000000000000" pitchFamily="2" charset="2"/>
              </a:rPr>
              <a:t>DB.Sum</a:t>
            </a:r>
            <a:r>
              <a:rPr lang="en-US" sz="2400" dirty="0" smtClean="0">
                <a:solidFill>
                  <a:schemeClr val="bg1"/>
                </a:solidFill>
                <a:sym typeface="Wingdings" panose="05000000000000000000" pitchFamily="2" charset="2"/>
              </a:rPr>
              <a:t>(database, field, criteria)</a:t>
            </a:r>
          </a:p>
          <a:p>
            <a:r>
              <a:rPr lang="en-US" sz="2800" dirty="0" smtClean="0">
                <a:sym typeface="Wingdings" panose="05000000000000000000" pitchFamily="2" charset="2"/>
              </a:rPr>
              <a:t>Database manager</a:t>
            </a:r>
          </a:p>
          <a:p>
            <a:pPr lvl="1"/>
            <a:r>
              <a:rPr lang="en-US" sz="2400" dirty="0" smtClean="0">
                <a:sym typeface="Wingdings" panose="05000000000000000000" pitchFamily="2" charset="2"/>
              </a:rPr>
              <a:t>QBE grid</a:t>
            </a:r>
          </a:p>
          <a:p>
            <a:pPr lvl="1"/>
            <a:r>
              <a:rPr lang="en-US" sz="2400" dirty="0" smtClean="0">
                <a:solidFill>
                  <a:schemeClr val="bg1"/>
                </a:solidFill>
                <a:sym typeface="Wingdings" panose="05000000000000000000" pitchFamily="2" charset="2"/>
              </a:rPr>
              <a:t>SQL: Select…</a:t>
            </a:r>
          </a:p>
          <a:p>
            <a:r>
              <a:rPr lang="en-US" sz="2800" dirty="0">
                <a:solidFill>
                  <a:schemeClr val="bg1"/>
                </a:solidFill>
                <a:sym typeface="Wingdings" panose="05000000000000000000" pitchFamily="2" charset="2"/>
              </a:rPr>
              <a:t>Programming</a:t>
            </a:r>
            <a:endParaRPr lang="hu-HU" sz="2800" dirty="0">
              <a:solidFill>
                <a:schemeClr val="bg1"/>
              </a:solidFill>
              <a:sym typeface="Wingdings" panose="05000000000000000000" pitchFamily="2" charset="2"/>
            </a:endParaRPr>
          </a:p>
          <a:p>
            <a:pPr lvl="1"/>
            <a:r>
              <a:rPr lang="hu-HU" sz="2400" dirty="0" err="1">
                <a:solidFill>
                  <a:schemeClr val="bg1"/>
                </a:solidFill>
                <a:sym typeface="Wingdings" panose="05000000000000000000" pitchFamily="2" charset="2"/>
              </a:rPr>
              <a:t>Algorithms</a:t>
            </a:r>
            <a:r>
              <a:rPr lang="hu-HU" sz="2400" dirty="0">
                <a:solidFill>
                  <a:schemeClr val="bg1"/>
                </a:solidFill>
                <a:sym typeface="Wingdings" panose="05000000000000000000" pitchFamily="2" charset="2"/>
              </a:rPr>
              <a:t> and </a:t>
            </a:r>
            <a:r>
              <a:rPr lang="hu-HU" sz="2400" dirty="0" err="1" smtClean="0">
                <a:solidFill>
                  <a:schemeClr val="bg1"/>
                </a:solidFill>
                <a:sym typeface="Wingdings" panose="05000000000000000000" pitchFamily="2" charset="2"/>
              </a:rPr>
              <a:t>code</a:t>
            </a:r>
            <a:endParaRPr lang="en-US" sz="2400" dirty="0">
              <a:solidFill>
                <a:schemeClr val="bg1"/>
              </a:solidFill>
              <a:sym typeface="Wingdings" panose="05000000000000000000" pitchFamily="2" charset="2"/>
            </a:endParaRPr>
          </a:p>
        </p:txBody>
      </p:sp>
      <p:sp>
        <p:nvSpPr>
          <p:cNvPr id="4" name="Dátum helye 3"/>
          <p:cNvSpPr>
            <a:spLocks noGrp="1"/>
          </p:cNvSpPr>
          <p:nvPr>
            <p:ph type="dt" sz="half" idx="10"/>
          </p:nvPr>
        </p:nvSpPr>
        <p:spPr/>
        <p:txBody>
          <a:bodyPr/>
          <a:lstStyle/>
          <a:p>
            <a:pPr>
              <a:defRPr/>
            </a:pPr>
            <a:r>
              <a:rPr lang="hu-HU" smtClean="0"/>
              <a:t>1/30/2017</a:t>
            </a:r>
            <a:endParaRPr lang="en-US" dirty="0"/>
          </a:p>
        </p:txBody>
      </p:sp>
      <p:graphicFrame>
        <p:nvGraphicFramePr>
          <p:cNvPr id="8" name="Táblázat 7"/>
          <p:cNvGraphicFramePr>
            <a:graphicFrameLocks noGrp="1"/>
          </p:cNvGraphicFramePr>
          <p:nvPr>
            <p:extLst>
              <p:ext uri="{D42A27DB-BD31-4B8C-83A1-F6EECF244321}">
                <p14:modId xmlns:p14="http://schemas.microsoft.com/office/powerpoint/2010/main" val="996064754"/>
              </p:ext>
            </p:extLst>
          </p:nvPr>
        </p:nvGraphicFramePr>
        <p:xfrm>
          <a:off x="6336814" y="4266551"/>
          <a:ext cx="1849242" cy="798934"/>
        </p:xfrm>
        <a:graphic>
          <a:graphicData uri="http://schemas.openxmlformats.org/drawingml/2006/table">
            <a:tbl>
              <a:tblPr firstRow="1" bandRow="1">
                <a:tableStyleId>{2D5ABB26-0587-4C30-8999-92F81FD0307C}</a:tableStyleId>
              </a:tblPr>
              <a:tblGrid>
                <a:gridCol w="924621"/>
                <a:gridCol w="924621"/>
              </a:tblGrid>
              <a:tr h="399467">
                <a:tc>
                  <a:txBody>
                    <a:bodyPr/>
                    <a:lstStyle/>
                    <a:p>
                      <a:pPr algn="ctr"/>
                      <a:r>
                        <a:rPr lang="hu-HU" sz="1200" dirty="0" smtClean="0">
                          <a:solidFill>
                            <a:schemeClr val="tx1"/>
                          </a:solidFill>
                        </a:rPr>
                        <a:t>field1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field2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467">
                <a:tc>
                  <a:txBody>
                    <a:bodyPr/>
                    <a:lstStyle/>
                    <a:p>
                      <a:pPr algn="ctr"/>
                      <a:r>
                        <a:rPr lang="hu-HU" sz="1200" dirty="0" smtClean="0">
                          <a:solidFill>
                            <a:schemeClr val="tx1"/>
                          </a:solidFill>
                        </a:rPr>
                        <a:t>cond1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cond2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5855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Final</a:t>
            </a:r>
            <a:r>
              <a:rPr lang="hu-HU" dirty="0" smtClean="0"/>
              <a:t> </a:t>
            </a:r>
            <a:r>
              <a:rPr lang="hu-HU" dirty="0" err="1" smtClean="0"/>
              <a:t>Exam</a:t>
            </a:r>
            <a:r>
              <a:rPr lang="hu-HU" dirty="0" smtClean="0"/>
              <a:t> </a:t>
            </a:r>
            <a:r>
              <a:rPr lang="hu-HU" dirty="0" err="1" smtClean="0"/>
              <a:t>on</a:t>
            </a:r>
            <a:r>
              <a:rPr lang="hu-HU" dirty="0" smtClean="0"/>
              <a:t> </a:t>
            </a:r>
            <a:r>
              <a:rPr lang="hu-HU" dirty="0" err="1"/>
              <a:t>H</a:t>
            </a:r>
            <a:r>
              <a:rPr lang="hu-HU" dirty="0" err="1" smtClean="0"/>
              <a:t>igher</a:t>
            </a:r>
            <a:r>
              <a:rPr lang="hu-HU" dirty="0" smtClean="0"/>
              <a:t> </a:t>
            </a:r>
            <a:r>
              <a:rPr lang="hu-HU" dirty="0" err="1"/>
              <a:t>L</a:t>
            </a:r>
            <a:r>
              <a:rPr lang="hu-HU" dirty="0" err="1" smtClean="0"/>
              <a:t>evel</a:t>
            </a:r>
            <a:endParaRPr lang="en-US" dirty="0"/>
          </a:p>
        </p:txBody>
      </p:sp>
      <p:sp>
        <p:nvSpPr>
          <p:cNvPr id="3" name="Tartalom helye 2"/>
          <p:cNvSpPr>
            <a:spLocks noGrp="1"/>
          </p:cNvSpPr>
          <p:nvPr>
            <p:ph idx="1"/>
          </p:nvPr>
        </p:nvSpPr>
        <p:spPr/>
        <p:txBody>
          <a:bodyPr/>
          <a:lstStyle/>
          <a:p>
            <a:pPr lvl="7">
              <a:spcBef>
                <a:spcPts val="0"/>
              </a:spcBef>
            </a:pPr>
            <a:r>
              <a:rPr lang="en-US" sz="1800" dirty="0" smtClean="0"/>
              <a:t>Sum: (Sum, </a:t>
            </a:r>
            <a:r>
              <a:rPr lang="en-US" sz="1800" dirty="0" err="1" smtClean="0"/>
              <a:t>Avg</a:t>
            </a:r>
            <a:r>
              <a:rPr lang="en-US" sz="1800" dirty="0" smtClean="0"/>
              <a:t>, Count, Max, Min)</a:t>
            </a:r>
          </a:p>
          <a:p>
            <a:pPr>
              <a:spcBef>
                <a:spcPts val="0"/>
              </a:spcBef>
            </a:pPr>
            <a:r>
              <a:rPr lang="en-US" sz="2800" dirty="0" smtClean="0"/>
              <a:t>Spreadsheets</a:t>
            </a:r>
          </a:p>
          <a:p>
            <a:pPr lvl="1"/>
            <a:r>
              <a:rPr lang="en-US" sz="2400" dirty="0" smtClean="0"/>
              <a:t>Functions: If(), </a:t>
            </a:r>
            <a:r>
              <a:rPr lang="en-US" sz="2400" dirty="0" smtClean="0">
                <a:solidFill>
                  <a:schemeClr val="tx1">
                    <a:lumMod val="50000"/>
                    <a:lumOff val="50000"/>
                  </a:schemeClr>
                </a:solidFill>
              </a:rPr>
              <a:t>And(), Or(), Not() </a:t>
            </a:r>
            <a:r>
              <a:rPr lang="en-US" sz="2400" dirty="0" smtClean="0">
                <a:sym typeface="Wingdings" panose="05000000000000000000" pitchFamily="2" charset="2"/>
              </a:rPr>
              <a:t>Sum()</a:t>
            </a:r>
          </a:p>
          <a:p>
            <a:pPr lvl="1"/>
            <a:r>
              <a:rPr lang="en-US" sz="2400" dirty="0" err="1" smtClean="0">
                <a:sym typeface="Wingdings" panose="05000000000000000000" pitchFamily="2" charset="2"/>
              </a:rPr>
              <a:t>SumIF</a:t>
            </a:r>
            <a:r>
              <a:rPr lang="en-US" sz="2400" dirty="0" smtClean="0">
                <a:sym typeface="Wingdings" panose="05000000000000000000" pitchFamily="2" charset="2"/>
              </a:rPr>
              <a:t>(range, condition, </a:t>
            </a:r>
            <a:r>
              <a:rPr lang="en-US" sz="2400" dirty="0" err="1" smtClean="0">
                <a:sym typeface="Wingdings" panose="05000000000000000000" pitchFamily="2" charset="2"/>
              </a:rPr>
              <a:t>sum_range</a:t>
            </a:r>
            <a:r>
              <a:rPr lang="en-US" sz="2400" dirty="0" smtClean="0">
                <a:sym typeface="Wingdings" panose="05000000000000000000" pitchFamily="2" charset="2"/>
              </a:rPr>
              <a:t>)</a:t>
            </a:r>
          </a:p>
          <a:p>
            <a:pPr lvl="1"/>
            <a:r>
              <a:rPr lang="en-US" sz="2400" dirty="0" smtClean="0">
                <a:solidFill>
                  <a:schemeClr val="bg1"/>
                </a:solidFill>
                <a:sym typeface="Wingdings" panose="05000000000000000000" pitchFamily="2" charset="2"/>
              </a:rPr>
              <a:t>{Sum(If(</a:t>
            </a:r>
            <a:r>
              <a:rPr lang="en-US" sz="2400" dirty="0" err="1" smtClean="0">
                <a:solidFill>
                  <a:schemeClr val="bg1"/>
                </a:solidFill>
                <a:sym typeface="Wingdings" panose="05000000000000000000" pitchFamily="2" charset="2"/>
              </a:rPr>
              <a:t>logical_expr</a:t>
            </a:r>
            <a:r>
              <a:rPr lang="en-US" sz="2400" dirty="0" smtClean="0">
                <a:solidFill>
                  <a:schemeClr val="bg1"/>
                </a:solidFill>
                <a:sym typeface="Wingdings" panose="05000000000000000000" pitchFamily="2" charset="2"/>
              </a:rPr>
              <a:t>, </a:t>
            </a:r>
            <a:r>
              <a:rPr lang="en-US" sz="2400" dirty="0" err="1" smtClean="0">
                <a:solidFill>
                  <a:schemeClr val="bg1"/>
                </a:solidFill>
                <a:sym typeface="Wingdings" panose="05000000000000000000" pitchFamily="2" charset="2"/>
              </a:rPr>
              <a:t>sum_range</a:t>
            </a:r>
            <a:r>
              <a:rPr lang="en-US" sz="2400" dirty="0" smtClean="0">
                <a:solidFill>
                  <a:schemeClr val="bg1"/>
                </a:solidFill>
                <a:sym typeface="Wingdings" panose="05000000000000000000" pitchFamily="2" charset="2"/>
              </a:rPr>
              <a:t>, ””))}</a:t>
            </a:r>
          </a:p>
          <a:p>
            <a:pPr lvl="1"/>
            <a:r>
              <a:rPr lang="en-US" sz="2400" dirty="0" err="1" smtClean="0">
                <a:solidFill>
                  <a:schemeClr val="bg1">
                    <a:lumMod val="75000"/>
                  </a:schemeClr>
                </a:solidFill>
                <a:sym typeface="Wingdings" panose="05000000000000000000" pitchFamily="2" charset="2"/>
              </a:rPr>
              <a:t>SumIFS</a:t>
            </a:r>
            <a:r>
              <a:rPr lang="en-US" sz="2400" dirty="0" smtClean="0">
                <a:solidFill>
                  <a:schemeClr val="bg1">
                    <a:lumMod val="75000"/>
                  </a:schemeClr>
                </a:solidFill>
                <a:sym typeface="Wingdings" panose="05000000000000000000" pitchFamily="2" charset="2"/>
              </a:rPr>
              <a:t>(</a:t>
            </a:r>
            <a:r>
              <a:rPr lang="en-US" sz="2400" dirty="0" err="1" smtClean="0">
                <a:solidFill>
                  <a:schemeClr val="bg1">
                    <a:lumMod val="75000"/>
                  </a:schemeClr>
                </a:solidFill>
                <a:sym typeface="Wingdings" panose="05000000000000000000" pitchFamily="2" charset="2"/>
              </a:rPr>
              <a:t>sum_range</a:t>
            </a:r>
            <a:r>
              <a:rPr lang="en-US" sz="2400" dirty="0" smtClean="0">
                <a:solidFill>
                  <a:schemeClr val="bg1">
                    <a:lumMod val="75000"/>
                  </a:schemeClr>
                </a:solidFill>
                <a:sym typeface="Wingdings" panose="05000000000000000000" pitchFamily="2" charset="2"/>
              </a:rPr>
              <a:t>, r1, c1, r2, c2…)</a:t>
            </a:r>
          </a:p>
          <a:p>
            <a:pPr lvl="1"/>
            <a:r>
              <a:rPr lang="en-US" sz="2400" dirty="0" err="1" smtClean="0">
                <a:solidFill>
                  <a:schemeClr val="tx1">
                    <a:lumMod val="50000"/>
                    <a:lumOff val="50000"/>
                  </a:schemeClr>
                </a:solidFill>
                <a:sym typeface="Wingdings" panose="05000000000000000000" pitchFamily="2" charset="2"/>
              </a:rPr>
              <a:t>DB.Sum</a:t>
            </a:r>
            <a:r>
              <a:rPr lang="en-US" sz="2400" dirty="0" smtClean="0">
                <a:solidFill>
                  <a:schemeClr val="tx1">
                    <a:lumMod val="50000"/>
                    <a:lumOff val="50000"/>
                  </a:schemeClr>
                </a:solidFill>
                <a:sym typeface="Wingdings" panose="05000000000000000000" pitchFamily="2" charset="2"/>
              </a:rPr>
              <a:t>(database, field, criteria)</a:t>
            </a:r>
          </a:p>
          <a:p>
            <a:r>
              <a:rPr lang="en-US" sz="2800" dirty="0" smtClean="0">
                <a:sym typeface="Wingdings" panose="05000000000000000000" pitchFamily="2" charset="2"/>
              </a:rPr>
              <a:t>Database manager</a:t>
            </a:r>
          </a:p>
          <a:p>
            <a:pPr lvl="1"/>
            <a:r>
              <a:rPr lang="en-US" sz="2400" dirty="0" smtClean="0">
                <a:sym typeface="Wingdings" panose="05000000000000000000" pitchFamily="2" charset="2"/>
              </a:rPr>
              <a:t>QBE grid</a:t>
            </a:r>
          </a:p>
          <a:p>
            <a:pPr lvl="1"/>
            <a:r>
              <a:rPr lang="en-US" sz="2400" dirty="0" smtClean="0">
                <a:sym typeface="Wingdings" panose="05000000000000000000" pitchFamily="2" charset="2"/>
              </a:rPr>
              <a:t>SQL: Select…</a:t>
            </a:r>
          </a:p>
          <a:p>
            <a:r>
              <a:rPr lang="en-US" sz="2800" dirty="0">
                <a:sym typeface="Wingdings" panose="05000000000000000000" pitchFamily="2" charset="2"/>
              </a:rPr>
              <a:t>Programming</a:t>
            </a:r>
            <a:endParaRPr lang="hu-HU" sz="2800" dirty="0">
              <a:sym typeface="Wingdings" panose="05000000000000000000" pitchFamily="2" charset="2"/>
            </a:endParaRPr>
          </a:p>
          <a:p>
            <a:pPr lvl="1"/>
            <a:r>
              <a:rPr lang="hu-HU" sz="2400" dirty="0" err="1">
                <a:sym typeface="Wingdings" panose="05000000000000000000" pitchFamily="2" charset="2"/>
              </a:rPr>
              <a:t>Algorithms</a:t>
            </a:r>
            <a:r>
              <a:rPr lang="hu-HU" sz="2400" dirty="0">
                <a:sym typeface="Wingdings" panose="05000000000000000000" pitchFamily="2" charset="2"/>
              </a:rPr>
              <a:t> and </a:t>
            </a:r>
            <a:r>
              <a:rPr lang="hu-HU" sz="2400" dirty="0" err="1" smtClean="0">
                <a:sym typeface="Wingdings" panose="05000000000000000000" pitchFamily="2" charset="2"/>
              </a:rPr>
              <a:t>code</a:t>
            </a:r>
            <a:endParaRPr lang="en-US" sz="2400" dirty="0">
              <a:sym typeface="Wingdings" panose="05000000000000000000" pitchFamily="2" charset="2"/>
            </a:endParaRPr>
          </a:p>
        </p:txBody>
      </p:sp>
      <p:sp>
        <p:nvSpPr>
          <p:cNvPr id="4" name="Dátum helye 3"/>
          <p:cNvSpPr>
            <a:spLocks noGrp="1"/>
          </p:cNvSpPr>
          <p:nvPr>
            <p:ph type="dt" sz="half" idx="10"/>
          </p:nvPr>
        </p:nvSpPr>
        <p:spPr/>
        <p:txBody>
          <a:bodyPr/>
          <a:lstStyle/>
          <a:p>
            <a:pPr>
              <a:defRPr/>
            </a:pPr>
            <a:r>
              <a:rPr lang="hu-HU" smtClean="0"/>
              <a:t>1/30/2017</a:t>
            </a:r>
            <a:endParaRPr lang="en-US" dirty="0"/>
          </a:p>
        </p:txBody>
      </p:sp>
      <p:graphicFrame>
        <p:nvGraphicFramePr>
          <p:cNvPr id="8" name="Táblázat 7"/>
          <p:cNvGraphicFramePr>
            <a:graphicFrameLocks noGrp="1"/>
          </p:cNvGraphicFramePr>
          <p:nvPr>
            <p:extLst>
              <p:ext uri="{D42A27DB-BD31-4B8C-83A1-F6EECF244321}">
                <p14:modId xmlns:p14="http://schemas.microsoft.com/office/powerpoint/2010/main" val="996064754"/>
              </p:ext>
            </p:extLst>
          </p:nvPr>
        </p:nvGraphicFramePr>
        <p:xfrm>
          <a:off x="6336814" y="4266551"/>
          <a:ext cx="1849242" cy="798934"/>
        </p:xfrm>
        <a:graphic>
          <a:graphicData uri="http://schemas.openxmlformats.org/drawingml/2006/table">
            <a:tbl>
              <a:tblPr firstRow="1" bandRow="1">
                <a:tableStyleId>{2D5ABB26-0587-4C30-8999-92F81FD0307C}</a:tableStyleId>
              </a:tblPr>
              <a:tblGrid>
                <a:gridCol w="924621"/>
                <a:gridCol w="924621"/>
              </a:tblGrid>
              <a:tr h="399467">
                <a:tc>
                  <a:txBody>
                    <a:bodyPr/>
                    <a:lstStyle/>
                    <a:p>
                      <a:pPr algn="ctr"/>
                      <a:r>
                        <a:rPr lang="hu-HU" sz="1200" dirty="0" smtClean="0">
                          <a:solidFill>
                            <a:schemeClr val="tx1"/>
                          </a:solidFill>
                        </a:rPr>
                        <a:t>field1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field2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467">
                <a:tc>
                  <a:txBody>
                    <a:bodyPr/>
                    <a:lstStyle/>
                    <a:p>
                      <a:pPr algn="ctr"/>
                      <a:r>
                        <a:rPr lang="hu-HU" sz="1200" dirty="0" smtClean="0">
                          <a:solidFill>
                            <a:schemeClr val="tx1"/>
                          </a:solidFill>
                        </a:rPr>
                        <a:t>cond1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cond2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06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Differences</a:t>
            </a:r>
            <a:r>
              <a:rPr lang="hu-HU" dirty="0"/>
              <a:t> </a:t>
            </a:r>
            <a:r>
              <a:rPr lang="hu-HU" dirty="0">
                <a:latin typeface="Cambria Math" panose="02040503050406030204" pitchFamily="18" charset="0"/>
                <a:ea typeface="Cambria Math" panose="02040503050406030204" pitchFamily="18" charset="0"/>
                <a:sym typeface="Wingdings" panose="05000000000000000000" pitchFamily="2" charset="2"/>
              </a:rPr>
              <a:t>⇒</a:t>
            </a:r>
            <a:r>
              <a:rPr lang="hu-HU" dirty="0" smtClean="0">
                <a:sym typeface="Wingdings" panose="05000000000000000000" pitchFamily="2" charset="2"/>
              </a:rPr>
              <a:t> </a:t>
            </a:r>
            <a:r>
              <a:rPr lang="hu-HU" dirty="0" err="1">
                <a:sym typeface="Wingdings" panose="05000000000000000000" pitchFamily="2" charset="2"/>
              </a:rPr>
              <a:t>Low</a:t>
            </a:r>
            <a:r>
              <a:rPr lang="hu-HU" dirty="0">
                <a:sym typeface="Wingdings" panose="05000000000000000000" pitchFamily="2" charset="2"/>
              </a:rPr>
              <a:t> </a:t>
            </a:r>
            <a:r>
              <a:rPr lang="hu-HU" dirty="0" err="1">
                <a:sym typeface="Wingdings" panose="05000000000000000000" pitchFamily="2" charset="2"/>
              </a:rPr>
              <a:t>success</a:t>
            </a:r>
            <a:endParaRPr lang="en-US" dirty="0"/>
          </a:p>
        </p:txBody>
      </p:sp>
      <p:sp>
        <p:nvSpPr>
          <p:cNvPr id="3" name="Tartalom helye 2"/>
          <p:cNvSpPr>
            <a:spLocks noGrp="1"/>
          </p:cNvSpPr>
          <p:nvPr>
            <p:ph idx="1"/>
          </p:nvPr>
        </p:nvSpPr>
        <p:spPr/>
        <p:txBody>
          <a:bodyPr/>
          <a:lstStyle/>
          <a:p>
            <a:pPr lvl="7">
              <a:spcBef>
                <a:spcPts val="0"/>
              </a:spcBef>
            </a:pPr>
            <a:r>
              <a:rPr lang="en-US" sz="1800" dirty="0" smtClean="0"/>
              <a:t>Sum: (Sum, </a:t>
            </a:r>
            <a:r>
              <a:rPr lang="en-US" sz="1800" dirty="0" err="1" smtClean="0"/>
              <a:t>Avg</a:t>
            </a:r>
            <a:r>
              <a:rPr lang="en-US" sz="1800" dirty="0" smtClean="0"/>
              <a:t>, Count, Max, Min)</a:t>
            </a:r>
          </a:p>
          <a:p>
            <a:pPr>
              <a:spcBef>
                <a:spcPts val="0"/>
              </a:spcBef>
            </a:pPr>
            <a:r>
              <a:rPr lang="en-US" sz="2800" dirty="0" smtClean="0"/>
              <a:t>Spreadsheets</a:t>
            </a:r>
          </a:p>
          <a:p>
            <a:pPr lvl="1"/>
            <a:r>
              <a:rPr lang="en-US" sz="2400" dirty="0" smtClean="0"/>
              <a:t>Functions: If(), </a:t>
            </a:r>
            <a:r>
              <a:rPr lang="en-US" sz="2400" dirty="0" smtClean="0">
                <a:solidFill>
                  <a:srgbClr val="FF0000"/>
                </a:solidFill>
              </a:rPr>
              <a:t>And(), Or(), Not() </a:t>
            </a:r>
            <a:r>
              <a:rPr lang="en-US" sz="2400" dirty="0" smtClean="0">
                <a:solidFill>
                  <a:srgbClr val="FF0000"/>
                </a:solidFill>
                <a:sym typeface="Wingdings" panose="05000000000000000000" pitchFamily="2" charset="2"/>
              </a:rPr>
              <a:t>Sum()</a:t>
            </a:r>
          </a:p>
          <a:p>
            <a:pPr lvl="1"/>
            <a:r>
              <a:rPr lang="en-US" sz="2400" dirty="0" err="1" smtClean="0">
                <a:solidFill>
                  <a:srgbClr val="FF0000"/>
                </a:solidFill>
                <a:sym typeface="Wingdings" panose="05000000000000000000" pitchFamily="2" charset="2"/>
              </a:rPr>
              <a:t>SumIF</a:t>
            </a:r>
            <a:r>
              <a:rPr lang="en-US" sz="2400" dirty="0" smtClean="0">
                <a:solidFill>
                  <a:srgbClr val="FF0000"/>
                </a:solidFill>
                <a:sym typeface="Wingdings" panose="05000000000000000000" pitchFamily="2" charset="2"/>
              </a:rPr>
              <a:t>(range, condition, </a:t>
            </a:r>
            <a:r>
              <a:rPr lang="en-US" sz="2400" dirty="0" err="1" smtClean="0">
                <a:solidFill>
                  <a:srgbClr val="FF0000"/>
                </a:solidFill>
                <a:sym typeface="Wingdings" panose="05000000000000000000" pitchFamily="2" charset="2"/>
              </a:rPr>
              <a:t>sum_range</a:t>
            </a:r>
            <a:r>
              <a:rPr lang="en-US" sz="2400" dirty="0" smtClean="0">
                <a:solidFill>
                  <a:srgbClr val="FF0000"/>
                </a:solidFill>
                <a:sym typeface="Wingdings" panose="05000000000000000000" pitchFamily="2" charset="2"/>
              </a:rPr>
              <a:t>)</a:t>
            </a:r>
          </a:p>
          <a:p>
            <a:pPr lvl="1"/>
            <a:r>
              <a:rPr lang="en-US" sz="2400" dirty="0" smtClean="0">
                <a:solidFill>
                  <a:schemeClr val="bg1"/>
                </a:solidFill>
                <a:sym typeface="Wingdings" panose="05000000000000000000" pitchFamily="2" charset="2"/>
              </a:rPr>
              <a:t>{Sum(If(</a:t>
            </a:r>
            <a:r>
              <a:rPr lang="en-US" sz="2400" dirty="0" err="1" smtClean="0">
                <a:solidFill>
                  <a:schemeClr val="bg1"/>
                </a:solidFill>
                <a:sym typeface="Wingdings" panose="05000000000000000000" pitchFamily="2" charset="2"/>
              </a:rPr>
              <a:t>logical_expr</a:t>
            </a:r>
            <a:r>
              <a:rPr lang="en-US" sz="2400" dirty="0" smtClean="0">
                <a:solidFill>
                  <a:schemeClr val="bg1"/>
                </a:solidFill>
                <a:sym typeface="Wingdings" panose="05000000000000000000" pitchFamily="2" charset="2"/>
              </a:rPr>
              <a:t>, </a:t>
            </a:r>
            <a:r>
              <a:rPr lang="en-US" sz="2400" dirty="0" err="1" smtClean="0">
                <a:solidFill>
                  <a:schemeClr val="bg1"/>
                </a:solidFill>
                <a:sym typeface="Wingdings" panose="05000000000000000000" pitchFamily="2" charset="2"/>
              </a:rPr>
              <a:t>sum_range</a:t>
            </a:r>
            <a:r>
              <a:rPr lang="en-US" sz="2400" dirty="0" smtClean="0">
                <a:solidFill>
                  <a:schemeClr val="bg1"/>
                </a:solidFill>
                <a:sym typeface="Wingdings" panose="05000000000000000000" pitchFamily="2" charset="2"/>
              </a:rPr>
              <a:t>, ””))}</a:t>
            </a:r>
          </a:p>
          <a:p>
            <a:pPr lvl="1"/>
            <a:r>
              <a:rPr lang="en-US" sz="2400" dirty="0" err="1" smtClean="0">
                <a:solidFill>
                  <a:srgbClr val="FF6600"/>
                </a:solidFill>
                <a:sym typeface="Wingdings" panose="05000000000000000000" pitchFamily="2" charset="2"/>
              </a:rPr>
              <a:t>SumIFS</a:t>
            </a:r>
            <a:r>
              <a:rPr lang="en-US" sz="2400" dirty="0" smtClean="0">
                <a:solidFill>
                  <a:srgbClr val="FF6600"/>
                </a:solidFill>
                <a:sym typeface="Wingdings" panose="05000000000000000000" pitchFamily="2" charset="2"/>
              </a:rPr>
              <a:t>(</a:t>
            </a:r>
            <a:r>
              <a:rPr lang="en-US" sz="2400" dirty="0" err="1" smtClean="0">
                <a:solidFill>
                  <a:srgbClr val="FF6600"/>
                </a:solidFill>
                <a:sym typeface="Wingdings" panose="05000000000000000000" pitchFamily="2" charset="2"/>
              </a:rPr>
              <a:t>sum_range</a:t>
            </a:r>
            <a:r>
              <a:rPr lang="en-US" sz="2400" dirty="0" smtClean="0">
                <a:solidFill>
                  <a:srgbClr val="FF6600"/>
                </a:solidFill>
                <a:sym typeface="Wingdings" panose="05000000000000000000" pitchFamily="2" charset="2"/>
              </a:rPr>
              <a:t>, r1, c1, r2, c2…)</a:t>
            </a:r>
          </a:p>
          <a:p>
            <a:pPr lvl="1"/>
            <a:r>
              <a:rPr lang="en-US" sz="2400" dirty="0" err="1" smtClean="0">
                <a:solidFill>
                  <a:srgbClr val="FF5050"/>
                </a:solidFill>
                <a:sym typeface="Wingdings" panose="05000000000000000000" pitchFamily="2" charset="2"/>
              </a:rPr>
              <a:t>DB.Sum</a:t>
            </a:r>
            <a:r>
              <a:rPr lang="en-US" sz="2400" dirty="0" smtClean="0">
                <a:solidFill>
                  <a:srgbClr val="FF5050"/>
                </a:solidFill>
                <a:sym typeface="Wingdings" panose="05000000000000000000" pitchFamily="2" charset="2"/>
              </a:rPr>
              <a:t>(database, field, criteria)</a:t>
            </a:r>
          </a:p>
          <a:p>
            <a:r>
              <a:rPr lang="en-US" sz="2800" dirty="0" smtClean="0">
                <a:sym typeface="Wingdings" panose="05000000000000000000" pitchFamily="2" charset="2"/>
              </a:rPr>
              <a:t>Database manager</a:t>
            </a:r>
          </a:p>
          <a:p>
            <a:pPr lvl="1"/>
            <a:r>
              <a:rPr lang="en-US" sz="2400" dirty="0" smtClean="0">
                <a:solidFill>
                  <a:srgbClr val="FF0000"/>
                </a:solidFill>
                <a:sym typeface="Wingdings" panose="05000000000000000000" pitchFamily="2" charset="2"/>
              </a:rPr>
              <a:t>QBE grid</a:t>
            </a:r>
          </a:p>
          <a:p>
            <a:pPr lvl="1"/>
            <a:r>
              <a:rPr lang="en-US" sz="2400" dirty="0" smtClean="0">
                <a:solidFill>
                  <a:srgbClr val="FF0000"/>
                </a:solidFill>
                <a:sym typeface="Wingdings" panose="05000000000000000000" pitchFamily="2" charset="2"/>
              </a:rPr>
              <a:t>SQL: Select…</a:t>
            </a:r>
          </a:p>
          <a:p>
            <a:r>
              <a:rPr lang="en-US" sz="2800" dirty="0">
                <a:sym typeface="Wingdings" panose="05000000000000000000" pitchFamily="2" charset="2"/>
              </a:rPr>
              <a:t>Programming</a:t>
            </a:r>
            <a:endParaRPr lang="hu-HU" sz="2800" dirty="0">
              <a:sym typeface="Wingdings" panose="05000000000000000000" pitchFamily="2" charset="2"/>
            </a:endParaRPr>
          </a:p>
          <a:p>
            <a:pPr lvl="1"/>
            <a:r>
              <a:rPr lang="hu-HU" sz="2400" dirty="0" err="1">
                <a:solidFill>
                  <a:srgbClr val="FF0000"/>
                </a:solidFill>
                <a:sym typeface="Wingdings" panose="05000000000000000000" pitchFamily="2" charset="2"/>
              </a:rPr>
              <a:t>Algorithms</a:t>
            </a:r>
            <a:r>
              <a:rPr lang="hu-HU" sz="2400" dirty="0">
                <a:solidFill>
                  <a:srgbClr val="FF0000"/>
                </a:solidFill>
                <a:sym typeface="Wingdings" panose="05000000000000000000" pitchFamily="2" charset="2"/>
              </a:rPr>
              <a:t> and </a:t>
            </a:r>
            <a:r>
              <a:rPr lang="hu-HU" sz="2400" dirty="0" err="1" smtClean="0">
                <a:solidFill>
                  <a:srgbClr val="FF0000"/>
                </a:solidFill>
                <a:sym typeface="Wingdings" panose="05000000000000000000" pitchFamily="2" charset="2"/>
              </a:rPr>
              <a:t>code</a:t>
            </a:r>
            <a:endParaRPr lang="en-US" sz="2400" dirty="0">
              <a:solidFill>
                <a:srgbClr val="FF0000"/>
              </a:solidFill>
              <a:sym typeface="Wingdings" panose="05000000000000000000" pitchFamily="2" charset="2"/>
            </a:endParaRPr>
          </a:p>
        </p:txBody>
      </p:sp>
      <p:sp>
        <p:nvSpPr>
          <p:cNvPr id="4" name="Dátum helye 3"/>
          <p:cNvSpPr>
            <a:spLocks noGrp="1"/>
          </p:cNvSpPr>
          <p:nvPr>
            <p:ph type="dt" sz="half" idx="10"/>
          </p:nvPr>
        </p:nvSpPr>
        <p:spPr/>
        <p:txBody>
          <a:bodyPr/>
          <a:lstStyle/>
          <a:p>
            <a:pPr>
              <a:defRPr/>
            </a:pPr>
            <a:r>
              <a:rPr lang="hu-HU" smtClean="0"/>
              <a:t>1/30/2017</a:t>
            </a:r>
            <a:endParaRPr lang="en-US" dirty="0"/>
          </a:p>
        </p:txBody>
      </p:sp>
      <p:graphicFrame>
        <p:nvGraphicFramePr>
          <p:cNvPr id="8" name="Táblázat 7"/>
          <p:cNvGraphicFramePr>
            <a:graphicFrameLocks noGrp="1"/>
          </p:cNvGraphicFramePr>
          <p:nvPr>
            <p:extLst>
              <p:ext uri="{D42A27DB-BD31-4B8C-83A1-F6EECF244321}">
                <p14:modId xmlns:p14="http://schemas.microsoft.com/office/powerpoint/2010/main" val="2790976108"/>
              </p:ext>
            </p:extLst>
          </p:nvPr>
        </p:nvGraphicFramePr>
        <p:xfrm>
          <a:off x="6336814" y="4266551"/>
          <a:ext cx="1849242" cy="798934"/>
        </p:xfrm>
        <a:graphic>
          <a:graphicData uri="http://schemas.openxmlformats.org/drawingml/2006/table">
            <a:tbl>
              <a:tblPr firstRow="1" bandRow="1">
                <a:tableStyleId>{2D5ABB26-0587-4C30-8999-92F81FD0307C}</a:tableStyleId>
              </a:tblPr>
              <a:tblGrid>
                <a:gridCol w="924621"/>
                <a:gridCol w="924621"/>
              </a:tblGrid>
              <a:tr h="399467">
                <a:tc>
                  <a:txBody>
                    <a:bodyPr/>
                    <a:lstStyle/>
                    <a:p>
                      <a:pPr algn="ctr"/>
                      <a:r>
                        <a:rPr lang="hu-HU" sz="1200" dirty="0" smtClean="0">
                          <a:solidFill>
                            <a:srgbClr val="FF0000"/>
                          </a:solidFill>
                        </a:rPr>
                        <a:t>field1</a:t>
                      </a:r>
                      <a:endParaRPr lang="en-US" sz="12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rgbClr val="FF0000"/>
                          </a:solidFill>
                        </a:rPr>
                        <a:t>field2</a:t>
                      </a:r>
                      <a:endParaRPr lang="en-US" sz="12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467">
                <a:tc>
                  <a:txBody>
                    <a:bodyPr/>
                    <a:lstStyle/>
                    <a:p>
                      <a:pPr algn="ctr"/>
                      <a:r>
                        <a:rPr lang="hu-HU" sz="1200" dirty="0" smtClean="0">
                          <a:solidFill>
                            <a:srgbClr val="FF0000"/>
                          </a:solidFill>
                        </a:rPr>
                        <a:t>cond1</a:t>
                      </a:r>
                      <a:endParaRPr lang="en-US" sz="12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rgbClr val="FF0000"/>
                          </a:solidFill>
                        </a:rPr>
                        <a:t>cond2</a:t>
                      </a:r>
                      <a:endParaRPr lang="en-US" sz="12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9712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Teaching </a:t>
            </a:r>
            <a:r>
              <a:rPr lang="hu-HU" dirty="0" err="1" smtClean="0"/>
              <a:t>Sequence</a:t>
            </a:r>
            <a:endParaRPr lang="en-US" dirty="0"/>
          </a:p>
        </p:txBody>
      </p:sp>
      <p:sp>
        <p:nvSpPr>
          <p:cNvPr id="3" name="Tartalom helye 2"/>
          <p:cNvSpPr>
            <a:spLocks noGrp="1"/>
          </p:cNvSpPr>
          <p:nvPr>
            <p:ph idx="1"/>
          </p:nvPr>
        </p:nvSpPr>
        <p:spPr/>
        <p:txBody>
          <a:bodyPr/>
          <a:lstStyle/>
          <a:p>
            <a:pPr lvl="7">
              <a:spcBef>
                <a:spcPts val="0"/>
              </a:spcBef>
            </a:pPr>
            <a:r>
              <a:rPr lang="en-US" sz="1800" dirty="0" smtClean="0"/>
              <a:t>Sum: (Sum, </a:t>
            </a:r>
            <a:r>
              <a:rPr lang="en-US" sz="1800" dirty="0" err="1" smtClean="0"/>
              <a:t>Avg</a:t>
            </a:r>
            <a:r>
              <a:rPr lang="en-US" sz="1800" dirty="0" smtClean="0"/>
              <a:t>, Count, Max, Min)</a:t>
            </a:r>
          </a:p>
          <a:p>
            <a:pPr>
              <a:spcBef>
                <a:spcPts val="0"/>
              </a:spcBef>
            </a:pPr>
            <a:r>
              <a:rPr lang="en-US" sz="2800" dirty="0" smtClean="0"/>
              <a:t>Spreadsheets</a:t>
            </a:r>
          </a:p>
          <a:p>
            <a:pPr lvl="1"/>
            <a:r>
              <a:rPr lang="en-US" sz="2400" dirty="0" smtClean="0"/>
              <a:t>Functions: If(), </a:t>
            </a:r>
            <a:r>
              <a:rPr lang="en-US" sz="1600" dirty="0" smtClean="0">
                <a:solidFill>
                  <a:schemeClr val="bg1">
                    <a:lumMod val="75000"/>
                  </a:schemeClr>
                </a:solidFill>
              </a:rPr>
              <a:t>And(), Or(), Not() </a:t>
            </a:r>
            <a:r>
              <a:rPr lang="en-US" sz="2400" dirty="0" smtClean="0">
                <a:sym typeface="Wingdings" panose="05000000000000000000" pitchFamily="2" charset="2"/>
              </a:rPr>
              <a:t>Sum()</a:t>
            </a:r>
          </a:p>
          <a:p>
            <a:pPr lvl="1"/>
            <a:r>
              <a:rPr lang="en-US" sz="2400" dirty="0" err="1" smtClean="0">
                <a:sym typeface="Wingdings" panose="05000000000000000000" pitchFamily="2" charset="2"/>
              </a:rPr>
              <a:t>SumIF</a:t>
            </a:r>
            <a:r>
              <a:rPr lang="en-US" sz="2400" dirty="0" smtClean="0">
                <a:sym typeface="Wingdings" panose="05000000000000000000" pitchFamily="2" charset="2"/>
              </a:rPr>
              <a:t>(range, condition, </a:t>
            </a:r>
            <a:r>
              <a:rPr lang="en-US" sz="2400" dirty="0" err="1" smtClean="0">
                <a:sym typeface="Wingdings" panose="05000000000000000000" pitchFamily="2" charset="2"/>
              </a:rPr>
              <a:t>sum_range</a:t>
            </a:r>
            <a:r>
              <a:rPr lang="en-US" sz="2400" dirty="0" smtClean="0">
                <a:sym typeface="Wingdings" panose="05000000000000000000" pitchFamily="2" charset="2"/>
              </a:rPr>
              <a:t>)</a:t>
            </a:r>
          </a:p>
          <a:p>
            <a:pPr lvl="1"/>
            <a:r>
              <a:rPr lang="en-US" sz="2400" dirty="0" smtClean="0">
                <a:sym typeface="Wingdings" panose="05000000000000000000" pitchFamily="2" charset="2"/>
              </a:rPr>
              <a:t>{Sum(If(</a:t>
            </a:r>
            <a:r>
              <a:rPr lang="en-US" sz="2400" dirty="0" err="1" smtClean="0">
                <a:sym typeface="Wingdings" panose="05000000000000000000" pitchFamily="2" charset="2"/>
              </a:rPr>
              <a:t>logical_expr</a:t>
            </a:r>
            <a:r>
              <a:rPr lang="en-US" sz="2400" dirty="0" smtClean="0">
                <a:sym typeface="Wingdings" panose="05000000000000000000" pitchFamily="2" charset="2"/>
              </a:rPr>
              <a:t>, </a:t>
            </a:r>
            <a:r>
              <a:rPr lang="en-US" sz="2400" dirty="0" err="1" smtClean="0">
                <a:sym typeface="Wingdings" panose="05000000000000000000" pitchFamily="2" charset="2"/>
              </a:rPr>
              <a:t>sum_range</a:t>
            </a:r>
            <a:r>
              <a:rPr lang="en-US" sz="2400" dirty="0" smtClean="0">
                <a:sym typeface="Wingdings" panose="05000000000000000000" pitchFamily="2" charset="2"/>
              </a:rPr>
              <a:t>, ””))}</a:t>
            </a:r>
          </a:p>
          <a:p>
            <a:pPr lvl="1"/>
            <a:r>
              <a:rPr lang="en-US" sz="2400" dirty="0" err="1" smtClean="0">
                <a:sym typeface="Wingdings" panose="05000000000000000000" pitchFamily="2" charset="2"/>
              </a:rPr>
              <a:t>SumIFS</a:t>
            </a:r>
            <a:r>
              <a:rPr lang="en-US" sz="2400" dirty="0" smtClean="0">
                <a:sym typeface="Wingdings" panose="05000000000000000000" pitchFamily="2" charset="2"/>
              </a:rPr>
              <a:t>(</a:t>
            </a:r>
            <a:r>
              <a:rPr lang="en-US" sz="2400" dirty="0" err="1" smtClean="0">
                <a:sym typeface="Wingdings" panose="05000000000000000000" pitchFamily="2" charset="2"/>
              </a:rPr>
              <a:t>sum_range</a:t>
            </a:r>
            <a:r>
              <a:rPr lang="en-US" sz="2400" dirty="0" smtClean="0">
                <a:sym typeface="Wingdings" panose="05000000000000000000" pitchFamily="2" charset="2"/>
              </a:rPr>
              <a:t>, r1, c1, r2, c2…)</a:t>
            </a:r>
          </a:p>
          <a:p>
            <a:pPr lvl="1"/>
            <a:r>
              <a:rPr lang="en-US" sz="2400" dirty="0" err="1" smtClean="0">
                <a:sym typeface="Wingdings" panose="05000000000000000000" pitchFamily="2" charset="2"/>
              </a:rPr>
              <a:t>DB.Sum</a:t>
            </a:r>
            <a:r>
              <a:rPr lang="en-US" sz="2400" dirty="0" smtClean="0">
                <a:sym typeface="Wingdings" panose="05000000000000000000" pitchFamily="2" charset="2"/>
              </a:rPr>
              <a:t>(database, field, criteria)</a:t>
            </a:r>
          </a:p>
          <a:p>
            <a:r>
              <a:rPr lang="en-US" sz="2800" dirty="0" smtClean="0">
                <a:sym typeface="Wingdings" panose="05000000000000000000" pitchFamily="2" charset="2"/>
              </a:rPr>
              <a:t>Database manager</a:t>
            </a:r>
          </a:p>
          <a:p>
            <a:pPr lvl="1"/>
            <a:r>
              <a:rPr lang="en-US" sz="2400" dirty="0" smtClean="0">
                <a:sym typeface="Wingdings" panose="05000000000000000000" pitchFamily="2" charset="2"/>
              </a:rPr>
              <a:t>QBE grid</a:t>
            </a:r>
          </a:p>
          <a:p>
            <a:pPr lvl="1"/>
            <a:r>
              <a:rPr lang="en-US" sz="2400" dirty="0" smtClean="0">
                <a:sym typeface="Wingdings" panose="05000000000000000000" pitchFamily="2" charset="2"/>
              </a:rPr>
              <a:t>SQL: Select…</a:t>
            </a:r>
          </a:p>
          <a:p>
            <a:r>
              <a:rPr lang="en-US" sz="2800" dirty="0" smtClean="0">
                <a:sym typeface="Wingdings" panose="05000000000000000000" pitchFamily="2" charset="2"/>
              </a:rPr>
              <a:t>Programming</a:t>
            </a:r>
          </a:p>
          <a:p>
            <a:pPr lvl="1"/>
            <a:r>
              <a:rPr lang="en-US" sz="2400" dirty="0" smtClean="0">
                <a:sym typeface="Wingdings" panose="05000000000000000000" pitchFamily="2" charset="2"/>
              </a:rPr>
              <a:t>Algorithms and code</a:t>
            </a:r>
            <a:endParaRPr lang="en-US" sz="2400" dirty="0">
              <a:sym typeface="Wingdings" panose="05000000000000000000" pitchFamily="2" charset="2"/>
            </a:endParaRPr>
          </a:p>
        </p:txBody>
      </p:sp>
      <p:sp>
        <p:nvSpPr>
          <p:cNvPr id="4" name="Dátum helye 3"/>
          <p:cNvSpPr>
            <a:spLocks noGrp="1"/>
          </p:cNvSpPr>
          <p:nvPr>
            <p:ph type="dt" sz="half" idx="10"/>
          </p:nvPr>
        </p:nvSpPr>
        <p:spPr/>
        <p:txBody>
          <a:bodyPr/>
          <a:lstStyle/>
          <a:p>
            <a:pPr>
              <a:defRPr/>
            </a:pPr>
            <a:r>
              <a:rPr lang="hu-HU" smtClean="0"/>
              <a:t>1/30/2017</a:t>
            </a:r>
            <a:endParaRPr lang="en-US" dirty="0"/>
          </a:p>
        </p:txBody>
      </p:sp>
      <p:graphicFrame>
        <p:nvGraphicFramePr>
          <p:cNvPr id="8" name="Táblázat 7"/>
          <p:cNvGraphicFramePr>
            <a:graphicFrameLocks noGrp="1"/>
          </p:cNvGraphicFramePr>
          <p:nvPr>
            <p:extLst>
              <p:ext uri="{D42A27DB-BD31-4B8C-83A1-F6EECF244321}">
                <p14:modId xmlns:p14="http://schemas.microsoft.com/office/powerpoint/2010/main" val="2197088012"/>
              </p:ext>
            </p:extLst>
          </p:nvPr>
        </p:nvGraphicFramePr>
        <p:xfrm>
          <a:off x="5287018" y="4237522"/>
          <a:ext cx="1849242" cy="798934"/>
        </p:xfrm>
        <a:graphic>
          <a:graphicData uri="http://schemas.openxmlformats.org/drawingml/2006/table">
            <a:tbl>
              <a:tblPr firstRow="1" bandRow="1">
                <a:tableStyleId>{2D5ABB26-0587-4C30-8999-92F81FD0307C}</a:tableStyleId>
              </a:tblPr>
              <a:tblGrid>
                <a:gridCol w="924621"/>
                <a:gridCol w="924621"/>
              </a:tblGrid>
              <a:tr h="399467">
                <a:tc>
                  <a:txBody>
                    <a:bodyPr/>
                    <a:lstStyle/>
                    <a:p>
                      <a:pPr algn="ctr"/>
                      <a:r>
                        <a:rPr lang="hu-HU" sz="1200" dirty="0" smtClean="0">
                          <a:solidFill>
                            <a:schemeClr val="tx1"/>
                          </a:solidFill>
                        </a:rPr>
                        <a:t>field1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field2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467">
                <a:tc>
                  <a:txBody>
                    <a:bodyPr/>
                    <a:lstStyle/>
                    <a:p>
                      <a:pPr algn="ctr"/>
                      <a:r>
                        <a:rPr lang="hu-HU" sz="1200" dirty="0" smtClean="0">
                          <a:solidFill>
                            <a:schemeClr val="tx1"/>
                          </a:solidFill>
                        </a:rPr>
                        <a:t>cond1</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dirty="0" smtClean="0">
                          <a:solidFill>
                            <a:schemeClr val="tx1"/>
                          </a:solidFill>
                        </a:rPr>
                        <a:t>cond2</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zövegdoboz 4"/>
          <p:cNvSpPr txBox="1"/>
          <p:nvPr/>
        </p:nvSpPr>
        <p:spPr>
          <a:xfrm>
            <a:off x="7330992" y="3831115"/>
            <a:ext cx="293670" cy="369332"/>
          </a:xfrm>
          <a:prstGeom prst="rect">
            <a:avLst/>
          </a:prstGeom>
          <a:solidFill>
            <a:srgbClr val="EEFFEE"/>
          </a:solidFill>
        </p:spPr>
        <p:txBody>
          <a:bodyPr wrap="none" rtlCol="0">
            <a:spAutoFit/>
          </a:bodyPr>
          <a:lstStyle/>
          <a:p>
            <a:r>
              <a:rPr lang="hu-HU" dirty="0"/>
              <a:t>3</a:t>
            </a:r>
            <a:endParaRPr lang="en-US" dirty="0"/>
          </a:p>
        </p:txBody>
      </p:sp>
      <p:sp>
        <p:nvSpPr>
          <p:cNvPr id="9" name="Szövegdoboz 8"/>
          <p:cNvSpPr txBox="1"/>
          <p:nvPr/>
        </p:nvSpPr>
        <p:spPr>
          <a:xfrm>
            <a:off x="7330992" y="2591076"/>
            <a:ext cx="293670" cy="369332"/>
          </a:xfrm>
          <a:prstGeom prst="rect">
            <a:avLst/>
          </a:prstGeom>
          <a:solidFill>
            <a:srgbClr val="EEEEFF"/>
          </a:solidFill>
        </p:spPr>
        <p:txBody>
          <a:bodyPr wrap="none" rtlCol="0">
            <a:spAutoFit/>
          </a:bodyPr>
          <a:lstStyle/>
          <a:p>
            <a:r>
              <a:rPr lang="hu-HU" dirty="0" smtClean="0"/>
              <a:t>2</a:t>
            </a:r>
            <a:endParaRPr lang="en-US" dirty="0"/>
          </a:p>
        </p:txBody>
      </p:sp>
      <p:sp>
        <p:nvSpPr>
          <p:cNvPr id="10" name="Szövegdoboz 9"/>
          <p:cNvSpPr txBox="1"/>
          <p:nvPr/>
        </p:nvSpPr>
        <p:spPr>
          <a:xfrm>
            <a:off x="7330992" y="4680531"/>
            <a:ext cx="293670" cy="369332"/>
          </a:xfrm>
          <a:prstGeom prst="rect">
            <a:avLst/>
          </a:prstGeom>
          <a:solidFill>
            <a:srgbClr val="FFFFEE"/>
          </a:solidFill>
        </p:spPr>
        <p:txBody>
          <a:bodyPr wrap="none" rtlCol="0">
            <a:spAutoFit/>
          </a:bodyPr>
          <a:lstStyle/>
          <a:p>
            <a:r>
              <a:rPr lang="hu-HU" dirty="0"/>
              <a:t>4</a:t>
            </a:r>
            <a:endParaRPr lang="en-US" dirty="0"/>
          </a:p>
        </p:txBody>
      </p:sp>
      <p:sp>
        <p:nvSpPr>
          <p:cNvPr id="11" name="Szövegdoboz 10"/>
          <p:cNvSpPr txBox="1"/>
          <p:nvPr/>
        </p:nvSpPr>
        <p:spPr>
          <a:xfrm>
            <a:off x="7330992" y="2198076"/>
            <a:ext cx="293670" cy="369332"/>
          </a:xfrm>
          <a:prstGeom prst="rect">
            <a:avLst/>
          </a:prstGeom>
          <a:solidFill>
            <a:srgbClr val="FFEEFF"/>
          </a:solidFill>
        </p:spPr>
        <p:txBody>
          <a:bodyPr wrap="none" rtlCol="0">
            <a:spAutoFit/>
          </a:bodyPr>
          <a:lstStyle/>
          <a:p>
            <a:r>
              <a:rPr lang="hu-HU" dirty="0" smtClean="0"/>
              <a:t>1</a:t>
            </a:r>
            <a:endParaRPr lang="en-US" dirty="0"/>
          </a:p>
        </p:txBody>
      </p:sp>
      <p:sp>
        <p:nvSpPr>
          <p:cNvPr id="12" name="Szövegdoboz 11"/>
          <p:cNvSpPr txBox="1"/>
          <p:nvPr/>
        </p:nvSpPr>
        <p:spPr>
          <a:xfrm>
            <a:off x="7330992" y="5081352"/>
            <a:ext cx="293670" cy="369332"/>
          </a:xfrm>
          <a:prstGeom prst="rect">
            <a:avLst/>
          </a:prstGeom>
          <a:solidFill>
            <a:srgbClr val="FFEEEE"/>
          </a:solidFill>
        </p:spPr>
        <p:txBody>
          <a:bodyPr wrap="none" rtlCol="0">
            <a:spAutoFit/>
          </a:bodyPr>
          <a:lstStyle/>
          <a:p>
            <a:r>
              <a:rPr lang="hu-HU" dirty="0"/>
              <a:t>5</a:t>
            </a:r>
            <a:endParaRPr lang="en-US" dirty="0"/>
          </a:p>
        </p:txBody>
      </p:sp>
      <p:sp>
        <p:nvSpPr>
          <p:cNvPr id="13" name="Szövegdoboz 12"/>
          <p:cNvSpPr txBox="1"/>
          <p:nvPr/>
        </p:nvSpPr>
        <p:spPr>
          <a:xfrm>
            <a:off x="7842349" y="4667124"/>
            <a:ext cx="293670" cy="369332"/>
          </a:xfrm>
          <a:prstGeom prst="rect">
            <a:avLst/>
          </a:prstGeom>
          <a:solidFill>
            <a:srgbClr val="EEFFEE"/>
          </a:solidFill>
        </p:spPr>
        <p:txBody>
          <a:bodyPr wrap="none" rtlCol="0">
            <a:spAutoFit/>
          </a:bodyPr>
          <a:lstStyle/>
          <a:p>
            <a:r>
              <a:rPr lang="hu-HU" dirty="0"/>
              <a:t>3</a:t>
            </a:r>
            <a:endParaRPr lang="en-US" dirty="0"/>
          </a:p>
        </p:txBody>
      </p:sp>
      <p:sp>
        <p:nvSpPr>
          <p:cNvPr id="14" name="Szövegdoboz 13"/>
          <p:cNvSpPr txBox="1"/>
          <p:nvPr/>
        </p:nvSpPr>
        <p:spPr>
          <a:xfrm>
            <a:off x="7842349" y="2598336"/>
            <a:ext cx="293670" cy="369332"/>
          </a:xfrm>
          <a:prstGeom prst="rect">
            <a:avLst/>
          </a:prstGeom>
          <a:solidFill>
            <a:srgbClr val="EEEEFF"/>
          </a:solidFill>
        </p:spPr>
        <p:txBody>
          <a:bodyPr wrap="none" rtlCol="0">
            <a:spAutoFit/>
          </a:bodyPr>
          <a:lstStyle/>
          <a:p>
            <a:r>
              <a:rPr lang="hu-HU" dirty="0" smtClean="0"/>
              <a:t>2</a:t>
            </a:r>
            <a:endParaRPr lang="en-US" dirty="0"/>
          </a:p>
        </p:txBody>
      </p:sp>
      <p:sp>
        <p:nvSpPr>
          <p:cNvPr id="15" name="Szövegdoboz 14"/>
          <p:cNvSpPr txBox="1"/>
          <p:nvPr/>
        </p:nvSpPr>
        <p:spPr>
          <a:xfrm>
            <a:off x="7730139" y="3830466"/>
            <a:ext cx="518091" cy="369332"/>
          </a:xfrm>
          <a:prstGeom prst="rect">
            <a:avLst/>
          </a:prstGeom>
          <a:solidFill>
            <a:srgbClr val="FFFFEE"/>
          </a:solidFill>
        </p:spPr>
        <p:txBody>
          <a:bodyPr wrap="none" rtlCol="0">
            <a:spAutoFit/>
          </a:bodyPr>
          <a:lstStyle/>
          <a:p>
            <a:r>
              <a:rPr lang="hu-HU" dirty="0" smtClean="0"/>
              <a:t>4|5</a:t>
            </a:r>
            <a:endParaRPr lang="en-US" dirty="0"/>
          </a:p>
        </p:txBody>
      </p:sp>
      <p:sp>
        <p:nvSpPr>
          <p:cNvPr id="16" name="Szövegdoboz 15"/>
          <p:cNvSpPr txBox="1"/>
          <p:nvPr/>
        </p:nvSpPr>
        <p:spPr>
          <a:xfrm>
            <a:off x="7842349" y="2205336"/>
            <a:ext cx="293670" cy="369332"/>
          </a:xfrm>
          <a:prstGeom prst="rect">
            <a:avLst/>
          </a:prstGeom>
          <a:solidFill>
            <a:srgbClr val="FFEEFF"/>
          </a:solidFill>
        </p:spPr>
        <p:txBody>
          <a:bodyPr wrap="none" rtlCol="0">
            <a:spAutoFit/>
          </a:bodyPr>
          <a:lstStyle/>
          <a:p>
            <a:r>
              <a:rPr lang="hu-HU" dirty="0" smtClean="0"/>
              <a:t>1</a:t>
            </a:r>
            <a:endParaRPr lang="en-US" dirty="0"/>
          </a:p>
        </p:txBody>
      </p:sp>
      <p:sp>
        <p:nvSpPr>
          <p:cNvPr id="17" name="Szövegdoboz 16"/>
          <p:cNvSpPr txBox="1"/>
          <p:nvPr/>
        </p:nvSpPr>
        <p:spPr>
          <a:xfrm>
            <a:off x="7730139" y="5088612"/>
            <a:ext cx="518091" cy="369332"/>
          </a:xfrm>
          <a:prstGeom prst="rect">
            <a:avLst/>
          </a:prstGeom>
          <a:solidFill>
            <a:srgbClr val="FFEEEE"/>
          </a:solidFill>
        </p:spPr>
        <p:txBody>
          <a:bodyPr wrap="none" rtlCol="0">
            <a:spAutoFit/>
          </a:bodyPr>
          <a:lstStyle/>
          <a:p>
            <a:r>
              <a:rPr lang="hu-HU" dirty="0" smtClean="0"/>
              <a:t>4|5</a:t>
            </a:r>
            <a:endParaRPr lang="en-US" dirty="0"/>
          </a:p>
        </p:txBody>
      </p:sp>
      <p:sp>
        <p:nvSpPr>
          <p:cNvPr id="18" name="Szövegdoboz 17"/>
          <p:cNvSpPr txBox="1"/>
          <p:nvPr/>
        </p:nvSpPr>
        <p:spPr>
          <a:xfrm>
            <a:off x="8332485" y="5088612"/>
            <a:ext cx="293670" cy="369332"/>
          </a:xfrm>
          <a:prstGeom prst="rect">
            <a:avLst/>
          </a:prstGeom>
          <a:solidFill>
            <a:srgbClr val="EEFFEE"/>
          </a:solidFill>
        </p:spPr>
        <p:txBody>
          <a:bodyPr wrap="none" rtlCol="0">
            <a:spAutoFit/>
          </a:bodyPr>
          <a:lstStyle/>
          <a:p>
            <a:r>
              <a:rPr lang="hu-HU" dirty="0"/>
              <a:t>3</a:t>
            </a:r>
            <a:endParaRPr lang="en-US" dirty="0"/>
          </a:p>
        </p:txBody>
      </p:sp>
      <p:sp>
        <p:nvSpPr>
          <p:cNvPr id="19" name="Szövegdoboz 18"/>
          <p:cNvSpPr txBox="1"/>
          <p:nvPr/>
        </p:nvSpPr>
        <p:spPr>
          <a:xfrm>
            <a:off x="8332485" y="2598336"/>
            <a:ext cx="293670" cy="369332"/>
          </a:xfrm>
          <a:prstGeom prst="rect">
            <a:avLst/>
          </a:prstGeom>
          <a:solidFill>
            <a:srgbClr val="EEEEFF"/>
          </a:solidFill>
        </p:spPr>
        <p:txBody>
          <a:bodyPr wrap="none" rtlCol="0">
            <a:spAutoFit/>
          </a:bodyPr>
          <a:lstStyle/>
          <a:p>
            <a:r>
              <a:rPr lang="hu-HU" dirty="0" smtClean="0"/>
              <a:t>2</a:t>
            </a:r>
            <a:endParaRPr lang="en-US" dirty="0"/>
          </a:p>
        </p:txBody>
      </p:sp>
      <p:sp>
        <p:nvSpPr>
          <p:cNvPr id="20" name="Szövegdoboz 19"/>
          <p:cNvSpPr txBox="1"/>
          <p:nvPr/>
        </p:nvSpPr>
        <p:spPr>
          <a:xfrm>
            <a:off x="8332485" y="4687791"/>
            <a:ext cx="293670" cy="369332"/>
          </a:xfrm>
          <a:prstGeom prst="rect">
            <a:avLst/>
          </a:prstGeom>
          <a:solidFill>
            <a:srgbClr val="FFFFEE"/>
          </a:solidFill>
        </p:spPr>
        <p:txBody>
          <a:bodyPr wrap="none" rtlCol="0">
            <a:spAutoFit/>
          </a:bodyPr>
          <a:lstStyle/>
          <a:p>
            <a:r>
              <a:rPr lang="hu-HU" dirty="0"/>
              <a:t>4</a:t>
            </a:r>
            <a:endParaRPr lang="en-US" dirty="0"/>
          </a:p>
        </p:txBody>
      </p:sp>
      <p:sp>
        <p:nvSpPr>
          <p:cNvPr id="21" name="Szövegdoboz 20"/>
          <p:cNvSpPr txBox="1"/>
          <p:nvPr/>
        </p:nvSpPr>
        <p:spPr>
          <a:xfrm>
            <a:off x="8332485" y="2205336"/>
            <a:ext cx="293670" cy="369332"/>
          </a:xfrm>
          <a:prstGeom prst="rect">
            <a:avLst/>
          </a:prstGeom>
          <a:solidFill>
            <a:srgbClr val="FFEEFF"/>
          </a:solidFill>
        </p:spPr>
        <p:txBody>
          <a:bodyPr wrap="none" rtlCol="0">
            <a:spAutoFit/>
          </a:bodyPr>
          <a:lstStyle/>
          <a:p>
            <a:r>
              <a:rPr lang="hu-HU" dirty="0" smtClean="0"/>
              <a:t>1</a:t>
            </a:r>
            <a:endParaRPr lang="en-US" dirty="0"/>
          </a:p>
        </p:txBody>
      </p:sp>
      <p:sp>
        <p:nvSpPr>
          <p:cNvPr id="22" name="Szövegdoboz 21"/>
          <p:cNvSpPr txBox="1"/>
          <p:nvPr/>
        </p:nvSpPr>
        <p:spPr>
          <a:xfrm>
            <a:off x="8332485" y="3838375"/>
            <a:ext cx="293670" cy="369332"/>
          </a:xfrm>
          <a:prstGeom prst="rect">
            <a:avLst/>
          </a:prstGeom>
          <a:solidFill>
            <a:srgbClr val="FFEEEE"/>
          </a:solidFill>
        </p:spPr>
        <p:txBody>
          <a:bodyPr wrap="none" rtlCol="0">
            <a:spAutoFit/>
          </a:bodyPr>
          <a:lstStyle/>
          <a:p>
            <a:r>
              <a:rPr lang="hu-HU" dirty="0"/>
              <a:t>5</a:t>
            </a:r>
            <a:endParaRPr lang="en-US" dirty="0"/>
          </a:p>
        </p:txBody>
      </p:sp>
      <p:sp>
        <p:nvSpPr>
          <p:cNvPr id="6" name="Szövegdoboz 5"/>
          <p:cNvSpPr txBox="1"/>
          <p:nvPr/>
        </p:nvSpPr>
        <p:spPr>
          <a:xfrm>
            <a:off x="7330992" y="5956381"/>
            <a:ext cx="1295163" cy="369332"/>
          </a:xfrm>
          <a:prstGeom prst="rect">
            <a:avLst/>
          </a:prstGeom>
          <a:solidFill>
            <a:srgbClr val="EEEED2"/>
          </a:solidFill>
        </p:spPr>
        <p:txBody>
          <a:bodyPr wrap="none" rtlCol="0">
            <a:spAutoFit/>
          </a:bodyPr>
          <a:lstStyle/>
          <a:p>
            <a:r>
              <a:rPr lang="hu-HU" dirty="0" err="1" smtClean="0"/>
              <a:t>independent</a:t>
            </a:r>
            <a:endParaRPr lang="en-US" dirty="0"/>
          </a:p>
        </p:txBody>
      </p:sp>
      <p:sp>
        <p:nvSpPr>
          <p:cNvPr id="23" name="Szövegdoboz 22"/>
          <p:cNvSpPr txBox="1"/>
          <p:nvPr/>
        </p:nvSpPr>
        <p:spPr>
          <a:xfrm>
            <a:off x="7338252" y="3440152"/>
            <a:ext cx="293670" cy="369332"/>
          </a:xfrm>
          <a:prstGeom prst="rect">
            <a:avLst/>
          </a:prstGeom>
          <a:solidFill>
            <a:srgbClr val="EEEEFF"/>
          </a:solidFill>
        </p:spPr>
        <p:txBody>
          <a:bodyPr wrap="none" rtlCol="0">
            <a:spAutoFit/>
          </a:bodyPr>
          <a:lstStyle/>
          <a:p>
            <a:r>
              <a:rPr lang="hu-HU" dirty="0" smtClean="0"/>
              <a:t>2</a:t>
            </a:r>
            <a:endParaRPr lang="en-US" dirty="0"/>
          </a:p>
        </p:txBody>
      </p:sp>
      <p:sp>
        <p:nvSpPr>
          <p:cNvPr id="24" name="Szövegdoboz 23"/>
          <p:cNvSpPr txBox="1"/>
          <p:nvPr/>
        </p:nvSpPr>
        <p:spPr>
          <a:xfrm>
            <a:off x="7842349" y="3447412"/>
            <a:ext cx="293670" cy="369332"/>
          </a:xfrm>
          <a:prstGeom prst="rect">
            <a:avLst/>
          </a:prstGeom>
          <a:solidFill>
            <a:srgbClr val="EEEEFF"/>
          </a:solidFill>
        </p:spPr>
        <p:txBody>
          <a:bodyPr wrap="none" rtlCol="0">
            <a:spAutoFit/>
          </a:bodyPr>
          <a:lstStyle/>
          <a:p>
            <a:r>
              <a:rPr lang="hu-HU" dirty="0" smtClean="0"/>
              <a:t>2</a:t>
            </a:r>
            <a:endParaRPr lang="en-US" dirty="0"/>
          </a:p>
        </p:txBody>
      </p:sp>
      <p:sp>
        <p:nvSpPr>
          <p:cNvPr id="25" name="Szövegdoboz 24"/>
          <p:cNvSpPr txBox="1"/>
          <p:nvPr/>
        </p:nvSpPr>
        <p:spPr>
          <a:xfrm>
            <a:off x="8332485" y="3447412"/>
            <a:ext cx="293670" cy="369332"/>
          </a:xfrm>
          <a:prstGeom prst="rect">
            <a:avLst/>
          </a:prstGeom>
          <a:solidFill>
            <a:srgbClr val="EEEEFF"/>
          </a:solidFill>
        </p:spPr>
        <p:txBody>
          <a:bodyPr wrap="none" rtlCol="0">
            <a:spAutoFit/>
          </a:bodyPr>
          <a:lstStyle/>
          <a:p>
            <a:r>
              <a:rPr lang="hu-HU" dirty="0" smtClean="0"/>
              <a:t>2</a:t>
            </a:r>
            <a:endParaRPr lang="en-US" dirty="0"/>
          </a:p>
        </p:txBody>
      </p:sp>
    </p:spTree>
    <p:extLst>
      <p:ext uri="{BB962C8B-B14F-4D97-AF65-F5344CB8AC3E}">
        <p14:creationId xmlns:p14="http://schemas.microsoft.com/office/powerpoint/2010/main" val="3714394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1155</TotalTime>
  <Words>1800</Words>
  <Application>Microsoft Office PowerPoint</Application>
  <PresentationFormat>Diavetítés a képernyőre (4:3 oldalarány)</PresentationFormat>
  <Paragraphs>257</Paragraphs>
  <Slides>14</Slides>
  <Notes>14</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14</vt:i4>
      </vt:variant>
    </vt:vector>
  </HeadingPairs>
  <TitlesOfParts>
    <vt:vector size="20" baseType="lpstr">
      <vt:lpstr>Arial</vt:lpstr>
      <vt:lpstr>Calibri</vt:lpstr>
      <vt:lpstr>Cambria Math</vt:lpstr>
      <vt:lpstr>Garamond</vt:lpstr>
      <vt:lpstr>Wingdings</vt:lpstr>
      <vt:lpstr>8_Office Theme</vt:lpstr>
      <vt:lpstr>Guess the Code of Conditional Summation</vt:lpstr>
      <vt:lpstr>How to Teach Indirectly Programming…</vt:lpstr>
      <vt:lpstr>e.g. European Countries</vt:lpstr>
      <vt:lpstr>Conditional Summation</vt:lpstr>
      <vt:lpstr>Core Curriculum</vt:lpstr>
      <vt:lpstr>ECDL</vt:lpstr>
      <vt:lpstr>Final Exam on Higher Level</vt:lpstr>
      <vt:lpstr>Differences ⇒ Low success</vt:lpstr>
      <vt:lpstr>Teaching Sequence</vt:lpstr>
      <vt:lpstr>The Array Formula</vt:lpstr>
      <vt:lpstr>Parameters</vt:lpstr>
      <vt:lpstr>Logical Expressions</vt:lpstr>
      <vt:lpstr>Criteria</vt:lpstr>
      <vt:lpstr>To Learn Programming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Szalayné Tahy Zsuzsa</dc:creator>
  <cp:lastModifiedBy>Szalayné Tahy Zsuzsa</cp:lastModifiedBy>
  <cp:revision>98</cp:revision>
  <cp:lastPrinted>2017-01-29T18:50:38Z</cp:lastPrinted>
  <dcterms:created xsi:type="dcterms:W3CDTF">2017-01-02T23:01:49Z</dcterms:created>
  <dcterms:modified xsi:type="dcterms:W3CDTF">2017-01-30T11:53:46Z</dcterms:modified>
</cp:coreProperties>
</file>