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6" r:id="rId3"/>
    <p:sldId id="258" r:id="rId4"/>
    <p:sldId id="269" r:id="rId5"/>
    <p:sldId id="260" r:id="rId6"/>
    <p:sldId id="259" r:id="rId7"/>
    <p:sldId id="261" r:id="rId8"/>
    <p:sldId id="268" r:id="rId9"/>
    <p:sldId id="262" r:id="rId10"/>
    <p:sldId id="264" r:id="rId11"/>
    <p:sldId id="265" r:id="rId12"/>
    <p:sldId id="270" r:id="rId13"/>
    <p:sldId id="266" r:id="rId14"/>
    <p:sldId id="267" r:id="rId15"/>
    <p:sldId id="272" r:id="rId16"/>
    <p:sldId id="271" r:id="rId17"/>
  </p:sldIdLst>
  <p:sldSz cx="9144000" cy="6858000" type="screen4x3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DD9"/>
    <a:srgbClr val="FF9090"/>
    <a:srgbClr val="2C2C2C"/>
    <a:srgbClr val="8C2532"/>
    <a:srgbClr val="EDB21B"/>
    <a:srgbClr val="585858"/>
    <a:srgbClr val="EE5533"/>
    <a:srgbClr val="75664A"/>
    <a:srgbClr val="004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8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0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06"/>
    </p:cViewPr>
  </p:sorterViewPr>
  <p:notesViewPr>
    <p:cSldViewPr snapToGrid="0" showGuides="1">
      <p:cViewPr varScale="1">
        <p:scale>
          <a:sx n="58" d="100"/>
          <a:sy n="58" d="100"/>
        </p:scale>
        <p:origin x="153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ztzs\Dropbox\PhD\4_felev\BME-Prog1\BME-Prog1Munka\Eloismer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ztzs\Dropbox\PhD\4_felev\BME-Prog1\BME-Prog1Munka\Eloismer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2C2C2C"/>
                </a:solidFill>
                <a:latin typeface="+mn-lt"/>
                <a:ea typeface="+mn-ea"/>
                <a:cs typeface="+mn-cs"/>
              </a:defRPr>
            </a:pPr>
            <a:r>
              <a:rPr lang="hu-HU" dirty="0" smtClean="0">
                <a:solidFill>
                  <a:srgbClr val="2C2C2C"/>
                </a:solidFill>
              </a:rPr>
              <a:t>Informatika óraszámok</a:t>
            </a:r>
            <a:endParaRPr lang="hu-HU" dirty="0">
              <a:solidFill>
                <a:srgbClr val="2C2C2C"/>
              </a:solidFill>
            </a:endParaRPr>
          </a:p>
        </c:rich>
      </c:tx>
      <c:layout>
        <c:manualLayout>
          <c:xMode val="edge"/>
          <c:yMode val="edge"/>
          <c:x val="0.31482794117647056"/>
          <c:y val="8.3780323412127617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0799048556430442E-2"/>
          <c:y val="0.59237311906565626"/>
          <c:w val="0.88364895013123357"/>
          <c:h val="7.5142402162701794E-2"/>
        </c:manualLayout>
      </c:layout>
      <c:scatterChart>
        <c:scatterStyle val="line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NAT</c:v>
                </c:pt>
              </c:strCache>
            </c:strRef>
          </c:tx>
          <c:spPr>
            <a:ln w="76200" cap="rnd">
              <a:solidFill>
                <a:srgbClr val="8C253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8C2532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2254901960784315E-3"/>
                  <c:y val="-0.154273610930125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none" lIns="0" tIns="0" rIns="0" bIns="0" anchor="t" anchorCtr="0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58585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xVal>
            <c:numRef>
              <c:f>Munka1!$A$2:$A$13</c:f>
              <c:numCache>
                <c:formatCode>General</c:formatCode>
                <c:ptCount val="12"/>
                <c:pt idx="0">
                  <c:v>12.4</c:v>
                </c:pt>
                <c:pt idx="1">
                  <c:v>17</c:v>
                </c:pt>
                <c:pt idx="2">
                  <c:v>23</c:v>
                </c:pt>
                <c:pt idx="3">
                  <c:v>4</c:v>
                </c:pt>
                <c:pt idx="4">
                  <c:v>4.5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5</c:v>
                </c:pt>
                <c:pt idx="10">
                  <c:v>7</c:v>
                </c:pt>
                <c:pt idx="11">
                  <c:v>10</c:v>
                </c:pt>
              </c:numCache>
            </c:numRef>
          </c:xVal>
          <c:yVal>
            <c:numRef>
              <c:f>Munka1!$B$2:$B$13</c:f>
              <c:numCache>
                <c:formatCode>General</c:formatCode>
                <c:ptCount val="12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KT</c:v>
                </c:pt>
              </c:strCache>
            </c:strRef>
          </c:tx>
          <c:spPr>
            <a:ln w="76200" cap="rnd">
              <a:solidFill>
                <a:srgbClr val="FF909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9090"/>
              </a:solidFill>
              <a:ln w="25400">
                <a:noFill/>
              </a:ln>
              <a:effectLst/>
            </c:spPr>
          </c:marker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4478431372549021E-2"/>
                  <c:y val="-0.15253872300763968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xVal>
            <c:numRef>
              <c:f>Munka1!$A$2:$A$13</c:f>
              <c:numCache>
                <c:formatCode>General</c:formatCode>
                <c:ptCount val="12"/>
                <c:pt idx="0">
                  <c:v>12.4</c:v>
                </c:pt>
                <c:pt idx="1">
                  <c:v>17</c:v>
                </c:pt>
                <c:pt idx="2">
                  <c:v>23</c:v>
                </c:pt>
                <c:pt idx="3">
                  <c:v>4</c:v>
                </c:pt>
                <c:pt idx="4">
                  <c:v>4.5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5</c:v>
                </c:pt>
                <c:pt idx="10">
                  <c:v>7</c:v>
                </c:pt>
                <c:pt idx="11">
                  <c:v>10</c:v>
                </c:pt>
              </c:numCache>
            </c:numRef>
          </c:xVal>
          <c:yVal>
            <c:numRef>
              <c:f>Munka1!$C$2:$C$13</c:f>
              <c:numCache>
                <c:formatCode>General</c:formatCode>
                <c:ptCount val="12"/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ma</c:v>
                </c:pt>
              </c:strCache>
            </c:strRef>
          </c:tx>
          <c:spPr>
            <a:ln w="76200" cap="rnd">
              <a:solidFill>
                <a:srgbClr val="EDB21B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EDB21B"/>
              </a:solidFill>
              <a:ln w="9525">
                <a:noFill/>
              </a:ln>
              <a:effectLst/>
            </c:spPr>
          </c:marker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7804901960784313E-2"/>
                  <c:y val="-0.15253872300763968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none" lIns="0" tIns="0" rIns="0" bIns="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xVal>
            <c:numRef>
              <c:f>Munka1!$A$2:$A$13</c:f>
              <c:numCache>
                <c:formatCode>General</c:formatCode>
                <c:ptCount val="12"/>
                <c:pt idx="0">
                  <c:v>12.4</c:v>
                </c:pt>
                <c:pt idx="1">
                  <c:v>17</c:v>
                </c:pt>
                <c:pt idx="2">
                  <c:v>23</c:v>
                </c:pt>
                <c:pt idx="3">
                  <c:v>4</c:v>
                </c:pt>
                <c:pt idx="4">
                  <c:v>4.5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5</c:v>
                </c:pt>
                <c:pt idx="10">
                  <c:v>7</c:v>
                </c:pt>
                <c:pt idx="11">
                  <c:v>10</c:v>
                </c:pt>
              </c:numCache>
            </c:numRef>
          </c:xVal>
          <c:yVal>
            <c:numRef>
              <c:f>Munka1!$D$2:$D$13</c:f>
              <c:numCache>
                <c:formatCode>General</c:formatCode>
                <c:ptCount val="12"/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KT+</c:v>
                </c:pt>
              </c:strCache>
            </c:strRef>
          </c:tx>
          <c:spPr>
            <a:ln w="76200" cap="rnd">
              <a:gradFill flip="none" rotWithShape="1">
                <a:gsLst>
                  <a:gs pos="0">
                    <a:srgbClr val="F0EDD9">
                      <a:alpha val="0"/>
                    </a:srgbClr>
                  </a:gs>
                  <a:gs pos="40000">
                    <a:schemeClr val="accent1">
                      <a:lumMod val="45000"/>
                      <a:lumOff val="55000"/>
                    </a:schemeClr>
                  </a:gs>
                  <a:gs pos="60000">
                    <a:srgbClr val="F3B198"/>
                  </a:gs>
                  <a:gs pos="100000">
                    <a:srgbClr val="F0EDD9">
                      <a:alpha val="0"/>
                    </a:srgbClr>
                  </a:gs>
                </a:gsLst>
                <a:lin ang="5400000" scaled="1"/>
                <a:tileRect/>
              </a:gradFill>
              <a:round/>
            </a:ln>
            <a:effectLst/>
          </c:spPr>
          <c:marker>
            <c:symbol val="circle"/>
            <c:size val="2"/>
            <c:spPr>
              <a:solidFill>
                <a:srgbClr val="FF9090"/>
              </a:solidFill>
              <a:ln w="9525">
                <a:noFill/>
              </a:ln>
              <a:effectLst/>
            </c:spPr>
          </c:marker>
          <c:dLbls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7610130718954247E-2"/>
                  <c:y val="-0.13150141242625898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xVal>
            <c:numRef>
              <c:f>Munka1!$A$2:$A$13</c:f>
              <c:numCache>
                <c:formatCode>General</c:formatCode>
                <c:ptCount val="12"/>
                <c:pt idx="0">
                  <c:v>12.4</c:v>
                </c:pt>
                <c:pt idx="1">
                  <c:v>17</c:v>
                </c:pt>
                <c:pt idx="2">
                  <c:v>23</c:v>
                </c:pt>
                <c:pt idx="3">
                  <c:v>4</c:v>
                </c:pt>
                <c:pt idx="4">
                  <c:v>4.5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5</c:v>
                </c:pt>
                <c:pt idx="10">
                  <c:v>7</c:v>
                </c:pt>
                <c:pt idx="11">
                  <c:v>10</c:v>
                </c:pt>
              </c:numCache>
            </c:numRef>
          </c:xVal>
          <c:yVal>
            <c:numRef>
              <c:f>Munka1!$E$2:$E$13</c:f>
              <c:numCache>
                <c:formatCode>General</c:formatCode>
                <c:ptCount val="12"/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5076160"/>
        <c:axId val="183267952"/>
      </c:scatterChart>
      <c:valAx>
        <c:axId val="185076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in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3267952"/>
        <c:crossesAt val="0"/>
        <c:crossBetween val="midCat"/>
      </c:valAx>
      <c:valAx>
        <c:axId val="183267952"/>
        <c:scaling>
          <c:orientation val="minMax"/>
          <c:max val="0.2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85076160"/>
        <c:crosses val="autoZero"/>
        <c:crossBetween val="midCat"/>
        <c:majorUnit val="2.0000000000000004E-2"/>
      </c:valAx>
      <c:spPr>
        <a:solidFill>
          <a:srgbClr val="F0EDD9"/>
        </a:solidFill>
        <a:ln>
          <a:solidFill>
            <a:schemeClr val="lt1">
              <a:hueOff val="0"/>
              <a:satOff val="0"/>
              <a:lumOff val="0"/>
              <a:alpha val="50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Az 1. nagy ZH pontszámainak szórása</a:t>
            </a:r>
            <a:br>
              <a:rPr lang="hu-HU"/>
            </a:br>
            <a:r>
              <a:rPr lang="hu-HU"/>
              <a:t>a sikeresség tükrében</a:t>
            </a:r>
          </a:p>
        </c:rich>
      </c:tx>
      <c:layout>
        <c:manualLayout>
          <c:xMode val="edge"/>
          <c:yMode val="edge"/>
          <c:x val="0.20093744531933505"/>
          <c:y val="3.47826086956521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'nZH-siker szórás'!$H$5:$J$5</c:f>
              <c:strCache>
                <c:ptCount val="3"/>
                <c:pt idx="0">
                  <c:v>elégtelen</c:v>
                </c:pt>
                <c:pt idx="1">
                  <c:v>elegendő</c:v>
                </c:pt>
                <c:pt idx="2">
                  <c:v>jó</c:v>
                </c:pt>
              </c:strCache>
            </c:strRef>
          </c:cat>
          <c:val>
            <c:numRef>
              <c:f>'nZH-siker szórás'!$H$6:$J$6</c:f>
              <c:numCache>
                <c:formatCode>General</c:formatCode>
                <c:ptCount val="3"/>
                <c:pt idx="0">
                  <c:v>18.720629413529579</c:v>
                </c:pt>
                <c:pt idx="1">
                  <c:v>24.421664737166562</c:v>
                </c:pt>
                <c:pt idx="2">
                  <c:v>35.600671749265111</c:v>
                </c:pt>
              </c:numCache>
            </c:numRef>
          </c:val>
        </c:ser>
        <c:ser>
          <c:idx val="2"/>
          <c:order val="1"/>
          <c:spPr>
            <a:solidFill>
              <a:schemeClr val="bg1"/>
            </a:solidFill>
            <a:ln w="25400">
              <a:noFill/>
            </a:ln>
            <a:effectLst/>
          </c:spPr>
          <c:invertIfNegative val="0"/>
          <c:cat>
            <c:strRef>
              <c:f>'nZH-siker szórás'!$H$5:$J$5</c:f>
              <c:strCache>
                <c:ptCount val="3"/>
                <c:pt idx="0">
                  <c:v>elégtelen</c:v>
                </c:pt>
                <c:pt idx="1">
                  <c:v>elegendő</c:v>
                </c:pt>
                <c:pt idx="2">
                  <c:v>jó</c:v>
                </c:pt>
              </c:strCache>
            </c:strRef>
          </c:cat>
          <c:val>
            <c:numRef>
              <c:f>'nZH-siker szórás'!$H$8:$J$8</c:f>
              <c:numCache>
                <c:formatCode>General</c:formatCode>
                <c:ptCount val="3"/>
                <c:pt idx="0">
                  <c:v>9.9387112458110796</c:v>
                </c:pt>
                <c:pt idx="1">
                  <c:v>17.560943958485613</c:v>
                </c:pt>
                <c:pt idx="2">
                  <c:v>28.321203250734893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51429056"/>
        <c:axId val="151429616"/>
      </c:barChart>
      <c:catAx>
        <c:axId val="15142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Sikeresség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1429616"/>
        <c:crosses val="autoZero"/>
        <c:auto val="1"/>
        <c:lblAlgn val="ctr"/>
        <c:lblOffset val="0"/>
        <c:noMultiLvlLbl val="0"/>
      </c:catAx>
      <c:valAx>
        <c:axId val="15142961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Pontszám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&quot; pont&quot;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1429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Az 1. nagy ZH pontszámainak szórása</a:t>
            </a:r>
            <a:br>
              <a:rPr lang="hu-HU"/>
            </a:br>
            <a:r>
              <a:rPr lang="hu-HU"/>
              <a:t>a hozott ismeret</a:t>
            </a:r>
            <a:r>
              <a:rPr lang="hu-HU" baseline="0"/>
              <a:t> tükrében</a:t>
            </a:r>
            <a:endParaRPr lang="hu-HU"/>
          </a:p>
        </c:rich>
      </c:tx>
      <c:layout>
        <c:manualLayout>
          <c:xMode val="edge"/>
          <c:yMode val="edge"/>
          <c:x val="0.20093744531933505"/>
          <c:y val="3.47826086956521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'nZH1-kerd002'!$K$1:$N$1</c:f>
              <c:strCache>
                <c:ptCount val="4"/>
                <c:pt idx="0">
                  <c:v>1. eddig nem hallottam erről,
teljesen új</c:v>
                </c:pt>
                <c:pt idx="1">
                  <c:v>2. hallottam már,
de sosem próbáltam</c:v>
                </c:pt>
                <c:pt idx="2">
                  <c:v>3. mutatták,
néhányszor próbáltam</c:v>
                </c:pt>
                <c:pt idx="3">
                  <c:v>4. ezt az ismeretet használtam,
rutinom van belőle</c:v>
                </c:pt>
              </c:strCache>
            </c:strRef>
          </c:cat>
          <c:val>
            <c:numRef>
              <c:f>'nZH1-kerd002'!$K$8:$N$8</c:f>
              <c:numCache>
                <c:formatCode>General</c:formatCode>
                <c:ptCount val="4"/>
                <c:pt idx="0">
                  <c:v>24.900594792497149</c:v>
                </c:pt>
                <c:pt idx="1">
                  <c:v>21.918084515566292</c:v>
                </c:pt>
                <c:pt idx="2">
                  <c:v>29.94395359399125</c:v>
                </c:pt>
                <c:pt idx="3">
                  <c:v>35.285401503025199</c:v>
                </c:pt>
              </c:numCache>
            </c:numRef>
          </c:val>
        </c:ser>
        <c:ser>
          <c:idx val="0"/>
          <c:order val="1"/>
          <c:tx>
            <c:strRef>
              <c:f>'nZH1-kerd002'!$K$7:$L$7</c:f>
              <c:strCache>
                <c:ptCount val="2"/>
                <c:pt idx="0">
                  <c:v>14,21051632</c:v>
                </c:pt>
                <c:pt idx="1">
                  <c:v>13,49368019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'nZH1-kerd002'!$K$1:$N$1</c:f>
              <c:strCache>
                <c:ptCount val="4"/>
                <c:pt idx="0">
                  <c:v>1. eddig nem hallottam erről,
teljesen új</c:v>
                </c:pt>
                <c:pt idx="1">
                  <c:v>2. hallottam már,
de sosem próbáltam</c:v>
                </c:pt>
                <c:pt idx="2">
                  <c:v>3. mutatták,
néhányszor próbáltam</c:v>
                </c:pt>
                <c:pt idx="3">
                  <c:v>4. ezt az ismeretet használtam,
rutinom van belőle</c:v>
                </c:pt>
              </c:strCache>
            </c:strRef>
          </c:cat>
          <c:val>
            <c:numRef>
              <c:f>'nZH1-kerd002'!$K$7:$N$7</c:f>
              <c:numCache>
                <c:formatCode>General</c:formatCode>
                <c:ptCount val="4"/>
                <c:pt idx="0">
                  <c:v>14.210516318614051</c:v>
                </c:pt>
                <c:pt idx="1">
                  <c:v>13.493680190316104</c:v>
                </c:pt>
                <c:pt idx="2">
                  <c:v>19.706046406008749</c:v>
                </c:pt>
                <c:pt idx="3">
                  <c:v>26.858389346648007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51432416"/>
        <c:axId val="74374144"/>
      </c:barChart>
      <c:catAx>
        <c:axId val="151432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A</a:t>
                </a:r>
                <a:r>
                  <a:rPr lang="hu-HU" baseline="0"/>
                  <a:t> váltózó fogalmáról</a:t>
                </a:r>
                <a:endParaRPr lang="hu-HU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4374144"/>
        <c:crosses val="autoZero"/>
        <c:auto val="1"/>
        <c:lblAlgn val="l"/>
        <c:lblOffset val="0"/>
        <c:noMultiLvlLbl val="0"/>
      </c:catAx>
      <c:valAx>
        <c:axId val="74374144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Pontszám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&quot; pont&quot;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1432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E50F2-604A-44F6-BA17-DC651957E061}" type="datetimeFigureOut">
              <a:rPr lang="hu-HU" smtClean="0"/>
              <a:t>2015.04.11.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30182-8CCB-443C-A0A0-329E07717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9744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CCBB3-0DDD-4602-8E73-8C4F150E80F7}" type="datetimeFigureOut">
              <a:rPr lang="hu-HU" smtClean="0"/>
              <a:t>2015.04.11.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51CB9-7EEF-4461-A9A1-FB32EFA616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040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51CB9-7EEF-4461-A9A1-FB32EFA616DC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3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51CB9-7EEF-4461-A9A1-FB32EFA616DC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6734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51CB9-7EEF-4461-A9A1-FB32EFA616DC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3231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51CB9-7EEF-4461-A9A1-FB32EFA616DC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615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51CB9-7EEF-4461-A9A1-FB32EFA616DC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454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51CB9-7EEF-4461-A9A1-FB32EFA616DC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56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052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rgbClr val="8C2532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1130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40678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Dátum helye 3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34" name="Élőláb helye 3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Tavaszi Szél – </a:t>
            </a:r>
            <a:r>
              <a:rPr lang="hu-HU" dirty="0" err="1" smtClean="0"/>
              <a:t>Sztzs</a:t>
            </a:r>
            <a:r>
              <a:rPr lang="hu-HU" dirty="0" smtClean="0"/>
              <a:t>:CZ – Az informatika más…</a:t>
            </a:r>
            <a:endParaRPr lang="hu-HU" dirty="0"/>
          </a:p>
        </p:txBody>
      </p:sp>
      <p:sp>
        <p:nvSpPr>
          <p:cNvPr id="35" name="Dia számának helye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B1F1E0-55D6-4757-93A3-904AACDD50E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912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9"/>
          <p:cNvCxnSpPr/>
          <p:nvPr userDrawn="1"/>
        </p:nvCxnSpPr>
        <p:spPr>
          <a:xfrm>
            <a:off x="1383663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50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8C2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E55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393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buFont typeface="Wingdings" panose="05000000000000000000" pitchFamily="2" charset="2"/>
              <a:buChar char="Ø"/>
              <a:defRPr sz="2400"/>
            </a:lvl1pPr>
            <a:lvl2pPr marL="723900" indent="-368300">
              <a:buFont typeface="Wingdings" panose="05000000000000000000" pitchFamily="2" charset="2"/>
              <a:buChar char="Ø"/>
              <a:defRPr sz="2000"/>
            </a:lvl2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‹#›</a:t>
            </a:fld>
            <a:endParaRPr lang="hu-HU"/>
          </a:p>
        </p:txBody>
      </p:sp>
      <p:cxnSp>
        <p:nvCxnSpPr>
          <p:cNvPr id="13" name="Straight Connector 9"/>
          <p:cNvCxnSpPr/>
          <p:nvPr userDrawn="1"/>
        </p:nvCxnSpPr>
        <p:spPr>
          <a:xfrm>
            <a:off x="1383663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4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052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9052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40678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1325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49052" y="286604"/>
            <a:ext cx="7543800" cy="1450757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9052" y="1845734"/>
            <a:ext cx="3703320" cy="4023360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9532" y="1845735"/>
            <a:ext cx="3703320" cy="4023360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‹#›</a:t>
            </a:fld>
            <a:endParaRPr lang="hu-HU"/>
          </a:p>
        </p:txBody>
      </p:sp>
      <p:cxnSp>
        <p:nvCxnSpPr>
          <p:cNvPr id="11" name="Straight Connector 9"/>
          <p:cNvCxnSpPr/>
          <p:nvPr userDrawn="1"/>
        </p:nvCxnSpPr>
        <p:spPr>
          <a:xfrm>
            <a:off x="1383663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365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9052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9052" y="2582334"/>
            <a:ext cx="370332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9532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9532" y="2582334"/>
            <a:ext cx="370332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‹#›</a:t>
            </a:fld>
            <a:endParaRPr lang="hu-HU"/>
          </a:p>
        </p:txBody>
      </p:sp>
      <p:sp>
        <p:nvSpPr>
          <p:cNvPr id="13" name="Cím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cxnSp>
        <p:nvCxnSpPr>
          <p:cNvPr id="14" name="Straight Connector 9"/>
          <p:cNvCxnSpPr/>
          <p:nvPr userDrawn="1"/>
        </p:nvCxnSpPr>
        <p:spPr>
          <a:xfrm>
            <a:off x="1383663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6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9"/>
          <p:cNvCxnSpPr/>
          <p:nvPr userDrawn="1"/>
        </p:nvCxnSpPr>
        <p:spPr>
          <a:xfrm>
            <a:off x="1383663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80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8C2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E55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196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8C2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EE55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hu-HU" smtClean="0"/>
              <a:t>2015.04.10-12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Tavaszi Szél – Sztzs:CZ – Az informatika más…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DC32B7-438E-4249-980A-80A7C10EA9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122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8C2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EE55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rgbClr val="F0EDD9"/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844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Csoportba foglalás 14"/>
          <p:cNvGrpSpPr/>
          <p:nvPr userDrawn="1"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9144001" cy="457200"/>
            </a:xfrm>
            <a:prstGeom prst="rect">
              <a:avLst/>
            </a:prstGeom>
            <a:solidFill>
              <a:srgbClr val="8C25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Téglalap 18"/>
            <p:cNvSpPr/>
            <p:nvPr userDrawn="1"/>
          </p:nvSpPr>
          <p:spPr>
            <a:xfrm>
              <a:off x="17793" y="0"/>
              <a:ext cx="1188000" cy="6400314"/>
            </a:xfrm>
            <a:prstGeom prst="rect">
              <a:avLst/>
            </a:prstGeom>
            <a:gradFill flip="none" rotWithShape="1">
              <a:gsLst>
                <a:gs pos="14000">
                  <a:srgbClr val="F0EDD9"/>
                </a:gs>
                <a:gs pos="77000">
                  <a:schemeClr val="bg1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334315"/>
              <a:ext cx="9144001" cy="65999"/>
            </a:xfrm>
            <a:prstGeom prst="rect">
              <a:avLst/>
            </a:prstGeom>
            <a:solidFill>
              <a:srgbClr val="EE55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pic>
          <p:nvPicPr>
            <p:cNvPr id="1040" name="Picture 16" descr="http://www.elte.hu/file/logo_elte_ik_110x110.jpg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93" y="74714"/>
              <a:ext cx="1044000" cy="1044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ímlap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381750"/>
              <a:ext cx="2076450" cy="476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Logo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93" y="5249801"/>
              <a:ext cx="1188000" cy="118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9052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9051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Tavaszi Szél – </a:t>
            </a:r>
            <a:r>
              <a:rPr lang="hu-HU" dirty="0" err="1" smtClean="0"/>
              <a:t>Sztzs</a:t>
            </a:r>
            <a:r>
              <a:rPr lang="hu-HU" dirty="0" smtClean="0"/>
              <a:t>:CZ – Az informatika más…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2938" y="6459786"/>
            <a:ext cx="791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3EDC32B7-438E-4249-980A-80A7C10EA93E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89940" y="6459786"/>
            <a:ext cx="8517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2015.04.10-12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402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rgbClr val="8C2532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b="1" kern="1200">
          <a:solidFill>
            <a:srgbClr val="2C2C2C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b="0" kern="1200">
          <a:solidFill>
            <a:srgbClr val="585858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informatika más…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Szalayné Tahy </a:t>
            </a:r>
            <a:r>
              <a:rPr lang="hu-HU" dirty="0" err="1" smtClean="0"/>
              <a:t>ZsuzsaNNA</a:t>
            </a:r>
            <a:r>
              <a:rPr lang="hu-HU" dirty="0" smtClean="0"/>
              <a:t> (ELTE IK)</a:t>
            </a:r>
            <a:br>
              <a:rPr lang="hu-HU" dirty="0" smtClean="0"/>
            </a:br>
            <a:r>
              <a:rPr lang="hu-HU" dirty="0" err="1" smtClean="0"/>
              <a:t>Czirkos</a:t>
            </a:r>
            <a:r>
              <a:rPr lang="hu-HU" dirty="0" smtClean="0"/>
              <a:t> Zoltán (BME VIK EET)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94"/>
          <a:stretch/>
        </p:blipFill>
        <p:spPr>
          <a:xfrm>
            <a:off x="2235200" y="1445260"/>
            <a:ext cx="1618784" cy="161474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15" r="3913" b="15176"/>
          <a:stretch/>
        </p:blipFill>
        <p:spPr>
          <a:xfrm flipH="1">
            <a:off x="5308600" y="1445260"/>
            <a:ext cx="1518254" cy="1752571"/>
          </a:xfrm>
          <a:prstGeom prst="rect">
            <a:avLst/>
          </a:prstGeom>
        </p:spPr>
      </p:pic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F1E0-55D6-4757-93A3-904AACDD50EE}" type="slidenum">
              <a:rPr lang="hu-HU" smtClean="0"/>
              <a:pPr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40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Ha… akkor…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337396" y="1778755"/>
            <a:ext cx="757091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5600" lvl="0" indent="-355600">
              <a:tabLst>
                <a:tab pos="1435100" algn="l"/>
              </a:tabLst>
            </a:pPr>
            <a:r>
              <a:rPr lang="hu-HU" sz="2800" i="1" dirty="0" smtClean="0"/>
              <a:t>hallgató: 	Az </a:t>
            </a:r>
            <a:r>
              <a:rPr lang="hu-HU" sz="2800" i="1" dirty="0"/>
              <a:t>A⇒B esetén </a:t>
            </a:r>
            <a:r>
              <a:rPr lang="hu-HU" sz="2800" i="1" dirty="0" smtClean="0"/>
              <a:t>hogyan programozzuk </a:t>
            </a:r>
            <a:r>
              <a:rPr lang="hu-HU" sz="2800" i="1" dirty="0"/>
              <a:t>le</a:t>
            </a:r>
            <a:r>
              <a:rPr lang="hu-HU" sz="2800" i="1" dirty="0" smtClean="0"/>
              <a:t>, </a:t>
            </a:r>
            <a:br>
              <a:rPr lang="hu-HU" sz="2800" i="1" dirty="0" smtClean="0"/>
            </a:br>
            <a:r>
              <a:rPr lang="hu-HU" sz="2800" i="1" dirty="0" smtClean="0"/>
              <a:t>hogy	ha </a:t>
            </a:r>
            <a:r>
              <a:rPr lang="hu-HU" sz="2800" i="1" dirty="0"/>
              <a:t>A hamis, akkor B bármi </a:t>
            </a:r>
            <a:r>
              <a:rPr lang="hu-HU" sz="2800" i="1" dirty="0" smtClean="0"/>
              <a:t>lehet?</a:t>
            </a:r>
            <a:br>
              <a:rPr lang="hu-HU" sz="2800" i="1" dirty="0" smtClean="0"/>
            </a:br>
            <a:r>
              <a:rPr lang="hu-HU" sz="2800" i="1" dirty="0" smtClean="0"/>
              <a:t>	Mit </a:t>
            </a:r>
            <a:r>
              <a:rPr lang="hu-HU" sz="2800" i="1" dirty="0"/>
              <a:t>írunk az </a:t>
            </a:r>
            <a:r>
              <a:rPr lang="hu-HU" sz="2800" i="1" dirty="0" err="1"/>
              <a:t>else-ágba</a:t>
            </a:r>
            <a:r>
              <a:rPr lang="hu-HU" sz="2800" i="1" dirty="0"/>
              <a:t>?</a:t>
            </a:r>
          </a:p>
        </p:txBody>
      </p:sp>
      <p:grpSp>
        <p:nvGrpSpPr>
          <p:cNvPr id="25" name="Csoportba foglalás 24"/>
          <p:cNvGrpSpPr/>
          <p:nvPr/>
        </p:nvGrpSpPr>
        <p:grpSpPr>
          <a:xfrm>
            <a:off x="6788461" y="3645200"/>
            <a:ext cx="1866866" cy="882866"/>
            <a:chOff x="6788461" y="3645200"/>
            <a:chExt cx="1866866" cy="882866"/>
          </a:xfrm>
        </p:grpSpPr>
        <p:grpSp>
          <p:nvGrpSpPr>
            <p:cNvPr id="9" name="Csoportba foglalás 8"/>
            <p:cNvGrpSpPr/>
            <p:nvPr/>
          </p:nvGrpSpPr>
          <p:grpSpPr>
            <a:xfrm>
              <a:off x="6883694" y="4158734"/>
              <a:ext cx="1676400" cy="369332"/>
              <a:chOff x="5981700" y="2171700"/>
              <a:chExt cx="1676400" cy="749300"/>
            </a:xfrm>
          </p:grpSpPr>
          <p:sp>
            <p:nvSpPr>
              <p:cNvPr id="10" name="Rombusz 9"/>
              <p:cNvSpPr/>
              <p:nvPr/>
            </p:nvSpPr>
            <p:spPr>
              <a:xfrm>
                <a:off x="6083300" y="2171700"/>
                <a:ext cx="1473200" cy="749300"/>
              </a:xfrm>
              <a:prstGeom prst="diamond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2400" dirty="0" smtClean="0">
                    <a:solidFill>
                      <a:schemeClr val="tx1"/>
                    </a:solidFill>
                  </a:rPr>
                  <a:t>A?</a:t>
                </a:r>
                <a:endParaRPr lang="hu-HU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Szögletes összekötő 10"/>
              <p:cNvCxnSpPr>
                <a:stCxn id="10" idx="3"/>
              </p:cNvCxnSpPr>
              <p:nvPr/>
            </p:nvCxnSpPr>
            <p:spPr>
              <a:xfrm>
                <a:off x="7556500" y="2546350"/>
                <a:ext cx="101600" cy="370875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zögletes összekötő 11"/>
              <p:cNvCxnSpPr>
                <a:stCxn id="10" idx="1"/>
              </p:cNvCxnSpPr>
              <p:nvPr/>
            </p:nvCxnSpPr>
            <p:spPr>
              <a:xfrm rot="10800000" flipV="1">
                <a:off x="5981700" y="2546349"/>
                <a:ext cx="101600" cy="370875"/>
              </a:xfrm>
              <a:prstGeom prst="bentConnector2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Szövegdoboz 12"/>
            <p:cNvSpPr txBox="1"/>
            <p:nvPr/>
          </p:nvSpPr>
          <p:spPr>
            <a:xfrm>
              <a:off x="6788461" y="3645200"/>
              <a:ext cx="1866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400" dirty="0" smtClean="0"/>
                <a:t>Alternáció</a:t>
              </a:r>
            </a:p>
          </p:txBody>
        </p:sp>
      </p:grpSp>
      <p:grpSp>
        <p:nvGrpSpPr>
          <p:cNvPr id="24" name="Csoportba foglalás 23"/>
          <p:cNvGrpSpPr/>
          <p:nvPr/>
        </p:nvGrpSpPr>
        <p:grpSpPr>
          <a:xfrm>
            <a:off x="2048220" y="3645200"/>
            <a:ext cx="1601822" cy="975199"/>
            <a:chOff x="2048220" y="3645200"/>
            <a:chExt cx="1601822" cy="975199"/>
          </a:xfrm>
        </p:grpSpPr>
        <p:sp>
          <p:nvSpPr>
            <p:cNvPr id="7" name="Szövegdoboz 6"/>
            <p:cNvSpPr txBox="1"/>
            <p:nvPr/>
          </p:nvSpPr>
          <p:spPr>
            <a:xfrm>
              <a:off x="2382497" y="4158734"/>
              <a:ext cx="9332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sz="2400" dirty="0" smtClean="0"/>
                <a:t>A </a:t>
              </a:r>
              <a:r>
                <a:rPr lang="hu-HU" sz="2400" dirty="0"/>
                <a:t>⇒ </a:t>
              </a:r>
              <a:r>
                <a:rPr lang="hu-HU" sz="2400" dirty="0" smtClean="0"/>
                <a:t>B</a:t>
              </a:r>
              <a:endParaRPr lang="hu-HU" sz="2400" dirty="0"/>
            </a:p>
          </p:txBody>
        </p:sp>
        <p:sp>
          <p:nvSpPr>
            <p:cNvPr id="14" name="Szövegdoboz 13"/>
            <p:cNvSpPr txBox="1"/>
            <p:nvPr/>
          </p:nvSpPr>
          <p:spPr>
            <a:xfrm>
              <a:off x="2048220" y="3645200"/>
              <a:ext cx="16018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400" dirty="0" smtClean="0"/>
                <a:t>Implikáció</a:t>
              </a:r>
            </a:p>
          </p:txBody>
        </p:sp>
      </p:grpSp>
      <p:grpSp>
        <p:nvGrpSpPr>
          <p:cNvPr id="28" name="Csoportba foglalás 27"/>
          <p:cNvGrpSpPr/>
          <p:nvPr/>
        </p:nvGrpSpPr>
        <p:grpSpPr>
          <a:xfrm>
            <a:off x="2023937" y="4864099"/>
            <a:ext cx="1650388" cy="1264558"/>
            <a:chOff x="2023937" y="4864099"/>
            <a:chExt cx="1650388" cy="1264558"/>
          </a:xfrm>
        </p:grpSpPr>
        <p:sp>
          <p:nvSpPr>
            <p:cNvPr id="16" name="Szövegdoboz 15"/>
            <p:cNvSpPr txBox="1"/>
            <p:nvPr/>
          </p:nvSpPr>
          <p:spPr>
            <a:xfrm>
              <a:off x="2450625" y="5666992"/>
              <a:ext cx="7970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sz="2400" dirty="0" smtClean="0"/>
                <a:t>NEM</a:t>
              </a:r>
              <a:endParaRPr lang="hu-HU" sz="2400" dirty="0"/>
            </a:p>
          </p:txBody>
        </p:sp>
        <p:grpSp>
          <p:nvGrpSpPr>
            <p:cNvPr id="26" name="Csoportba foglalás 25"/>
            <p:cNvGrpSpPr/>
            <p:nvPr/>
          </p:nvGrpSpPr>
          <p:grpSpPr>
            <a:xfrm>
              <a:off x="2023937" y="4864099"/>
              <a:ext cx="1650388" cy="917875"/>
              <a:chOff x="2023937" y="4864099"/>
              <a:chExt cx="1650388" cy="917875"/>
            </a:xfrm>
          </p:grpSpPr>
          <p:sp>
            <p:nvSpPr>
              <p:cNvPr id="8" name="Szövegdoboz 7"/>
              <p:cNvSpPr txBox="1"/>
              <p:nvPr/>
            </p:nvSpPr>
            <p:spPr>
              <a:xfrm>
                <a:off x="2023937" y="4864099"/>
                <a:ext cx="16503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hu-HU" dirty="0" smtClean="0"/>
                  <a:t>Logikai művelet</a:t>
                </a:r>
              </a:p>
            </p:txBody>
          </p:sp>
          <p:sp>
            <p:nvSpPr>
              <p:cNvPr id="17" name="Szövegdoboz 16"/>
              <p:cNvSpPr txBox="1"/>
              <p:nvPr/>
            </p:nvSpPr>
            <p:spPr>
              <a:xfrm>
                <a:off x="2527569" y="5135643"/>
                <a:ext cx="64312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3600" b="1" dirty="0" smtClean="0"/>
                  <a:t>==</a:t>
                </a:r>
                <a:endParaRPr lang="hu-HU" sz="3600" b="1" dirty="0"/>
              </a:p>
            </p:txBody>
          </p:sp>
        </p:grpSp>
      </p:grpSp>
      <p:sp>
        <p:nvSpPr>
          <p:cNvPr id="19" name="Felhő 18"/>
          <p:cNvSpPr/>
          <p:nvPr/>
        </p:nvSpPr>
        <p:spPr>
          <a:xfrm>
            <a:off x="3909486" y="3378199"/>
            <a:ext cx="2541292" cy="1139231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20" name="Görbe összekötő 19"/>
          <p:cNvCxnSpPr>
            <a:stCxn id="19" idx="0"/>
          </p:cNvCxnSpPr>
          <p:nvPr/>
        </p:nvCxnSpPr>
        <p:spPr>
          <a:xfrm>
            <a:off x="6448660" y="3947815"/>
            <a:ext cx="875198" cy="23516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örbe összekötő 20"/>
          <p:cNvCxnSpPr>
            <a:stCxn id="19" idx="2"/>
          </p:cNvCxnSpPr>
          <p:nvPr/>
        </p:nvCxnSpPr>
        <p:spPr>
          <a:xfrm rot="10800000" flipV="1">
            <a:off x="3136295" y="3947815"/>
            <a:ext cx="781075" cy="23516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Kép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869" y="3020279"/>
            <a:ext cx="1109462" cy="1248144"/>
          </a:xfrm>
          <a:prstGeom prst="rect">
            <a:avLst/>
          </a:prstGeom>
        </p:spPr>
      </p:pic>
      <p:grpSp>
        <p:nvGrpSpPr>
          <p:cNvPr id="29" name="Csoportba foglalás 28"/>
          <p:cNvGrpSpPr/>
          <p:nvPr/>
        </p:nvGrpSpPr>
        <p:grpSpPr>
          <a:xfrm>
            <a:off x="6763202" y="4725600"/>
            <a:ext cx="1917384" cy="1403057"/>
            <a:chOff x="6763202" y="4725600"/>
            <a:chExt cx="1917384" cy="1403057"/>
          </a:xfrm>
        </p:grpSpPr>
        <p:grpSp>
          <p:nvGrpSpPr>
            <p:cNvPr id="27" name="Csoportba foglalás 26"/>
            <p:cNvGrpSpPr/>
            <p:nvPr/>
          </p:nvGrpSpPr>
          <p:grpSpPr>
            <a:xfrm>
              <a:off x="6763202" y="4725600"/>
              <a:ext cx="1917384" cy="1056374"/>
              <a:chOff x="6763202" y="4725600"/>
              <a:chExt cx="1917384" cy="1056374"/>
            </a:xfrm>
          </p:grpSpPr>
          <p:sp>
            <p:nvSpPr>
              <p:cNvPr id="15" name="Szövegdoboz 14"/>
              <p:cNvSpPr txBox="1"/>
              <p:nvPr/>
            </p:nvSpPr>
            <p:spPr>
              <a:xfrm>
                <a:off x="6763202" y="4725600"/>
                <a:ext cx="19173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hu-HU" dirty="0" smtClean="0"/>
                  <a:t>Vezérlési struktúra</a:t>
                </a:r>
              </a:p>
              <a:p>
                <a:pPr algn="ctr"/>
                <a:r>
                  <a:rPr lang="hu-HU" dirty="0" smtClean="0"/>
                  <a:t>Vezérlés átadás</a:t>
                </a:r>
                <a:endParaRPr lang="hu-HU" dirty="0"/>
              </a:p>
            </p:txBody>
          </p:sp>
          <p:sp>
            <p:nvSpPr>
              <p:cNvPr id="18" name="Szövegdoboz 17"/>
              <p:cNvSpPr txBox="1"/>
              <p:nvPr/>
            </p:nvSpPr>
            <p:spPr>
              <a:xfrm>
                <a:off x="7453231" y="5135643"/>
                <a:ext cx="53732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3600" b="1" dirty="0"/>
                  <a:t>:</a:t>
                </a:r>
                <a:r>
                  <a:rPr lang="hu-HU" sz="3600" b="1" dirty="0" smtClean="0"/>
                  <a:t>=</a:t>
                </a:r>
                <a:endParaRPr lang="hu-HU" sz="3600" b="1" dirty="0"/>
              </a:p>
            </p:txBody>
          </p:sp>
        </p:grpSp>
        <p:sp>
          <p:nvSpPr>
            <p:cNvPr id="23" name="Szövegdoboz 22"/>
            <p:cNvSpPr txBox="1"/>
            <p:nvPr/>
          </p:nvSpPr>
          <p:spPr>
            <a:xfrm>
              <a:off x="6983839" y="5666992"/>
              <a:ext cx="1476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sz="2400" dirty="0" smtClean="0"/>
                <a:t>Egyébként</a:t>
              </a:r>
              <a:endParaRPr lang="hu-HU" sz="2400" dirty="0"/>
            </a:p>
          </p:txBody>
        </p: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31" name="Élőláb helye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32" name="Dia számának helye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5428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Computational</a:t>
            </a:r>
            <a:r>
              <a:rPr lang="hu-HU" dirty="0" smtClean="0"/>
              <a:t> </a:t>
            </a:r>
            <a:r>
              <a:rPr lang="hu-HU" dirty="0" err="1" smtClean="0"/>
              <a:t>thinking</a:t>
            </a:r>
            <a:endParaRPr lang="hu-HU" dirty="0"/>
          </a:p>
        </p:txBody>
      </p:sp>
      <p:grpSp>
        <p:nvGrpSpPr>
          <p:cNvPr id="27" name="Csoportba foglalás 26"/>
          <p:cNvGrpSpPr>
            <a:grpSpLocks noChangeAspect="1"/>
          </p:cNvGrpSpPr>
          <p:nvPr/>
        </p:nvGrpSpPr>
        <p:grpSpPr>
          <a:xfrm>
            <a:off x="1314450" y="2050396"/>
            <a:ext cx="4158416" cy="3780000"/>
            <a:chOff x="1541464" y="-1202417"/>
            <a:chExt cx="4584059" cy="4166909"/>
          </a:xfrm>
        </p:grpSpPr>
        <p:sp>
          <p:nvSpPr>
            <p:cNvPr id="6" name="Ellipszis 5"/>
            <p:cNvSpPr/>
            <p:nvPr/>
          </p:nvSpPr>
          <p:spPr>
            <a:xfrm>
              <a:off x="1541464" y="-1202417"/>
              <a:ext cx="4166909" cy="41669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7" name="Ellipszis 6"/>
            <p:cNvSpPr/>
            <p:nvPr/>
          </p:nvSpPr>
          <p:spPr>
            <a:xfrm>
              <a:off x="1738579" y="-1027406"/>
              <a:ext cx="750043" cy="75004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Szabadkézi sokszög 7"/>
            <p:cNvSpPr/>
            <p:nvPr/>
          </p:nvSpPr>
          <p:spPr>
            <a:xfrm>
              <a:off x="1812701" y="-1027406"/>
              <a:ext cx="4011922" cy="750043"/>
            </a:xfrm>
            <a:custGeom>
              <a:avLst/>
              <a:gdLst>
                <a:gd name="connsiteX0" fmla="*/ 0 w 4011922"/>
                <a:gd name="connsiteY0" fmla="*/ 0 h 750043"/>
                <a:gd name="connsiteX1" fmla="*/ 4011922 w 4011922"/>
                <a:gd name="connsiteY1" fmla="*/ 0 h 750043"/>
                <a:gd name="connsiteX2" fmla="*/ 4011922 w 4011922"/>
                <a:gd name="connsiteY2" fmla="*/ 750043 h 750043"/>
                <a:gd name="connsiteX3" fmla="*/ 0 w 4011922"/>
                <a:gd name="connsiteY3" fmla="*/ 750043 h 750043"/>
                <a:gd name="connsiteX4" fmla="*/ 0 w 4011922"/>
                <a:gd name="connsiteY4" fmla="*/ 0 h 750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1922" h="750043">
                  <a:moveTo>
                    <a:pt x="0" y="0"/>
                  </a:moveTo>
                  <a:lnTo>
                    <a:pt x="4011922" y="0"/>
                  </a:lnTo>
                  <a:lnTo>
                    <a:pt x="4011922" y="750043"/>
                  </a:lnTo>
                  <a:lnTo>
                    <a:pt x="0" y="7500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33020" rIns="0" bIns="33020" numCol="1" spcCol="1270" anchor="ctr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/>
                <a:t>Matematikai gondolkodás</a:t>
              </a:r>
            </a:p>
          </p:txBody>
        </p:sp>
        <p:sp>
          <p:nvSpPr>
            <p:cNvPr id="9" name="Szabadkézi sokszög 8"/>
            <p:cNvSpPr/>
            <p:nvPr/>
          </p:nvSpPr>
          <p:spPr>
            <a:xfrm>
              <a:off x="2113601" y="-277363"/>
              <a:ext cx="4011922" cy="341281"/>
            </a:xfrm>
            <a:custGeom>
              <a:avLst/>
              <a:gdLst>
                <a:gd name="connsiteX0" fmla="*/ 0 w 4011922"/>
                <a:gd name="connsiteY0" fmla="*/ 0 h 341281"/>
                <a:gd name="connsiteX1" fmla="*/ 4011922 w 4011922"/>
                <a:gd name="connsiteY1" fmla="*/ 0 h 341281"/>
                <a:gd name="connsiteX2" fmla="*/ 4011922 w 4011922"/>
                <a:gd name="connsiteY2" fmla="*/ 341281 h 341281"/>
                <a:gd name="connsiteX3" fmla="*/ 0 w 4011922"/>
                <a:gd name="connsiteY3" fmla="*/ 341281 h 341281"/>
                <a:gd name="connsiteX4" fmla="*/ 0 w 4011922"/>
                <a:gd name="connsiteY4" fmla="*/ 0 h 341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1922" h="341281">
                  <a:moveTo>
                    <a:pt x="0" y="0"/>
                  </a:moveTo>
                  <a:lnTo>
                    <a:pt x="4011922" y="0"/>
                  </a:lnTo>
                  <a:lnTo>
                    <a:pt x="4011922" y="341281"/>
                  </a:lnTo>
                  <a:lnTo>
                    <a:pt x="0" y="3412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5400" rIns="0" bIns="254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000" kern="1200" dirty="0"/>
                <a:t>implikáció</a:t>
              </a:r>
            </a:p>
          </p:txBody>
        </p:sp>
        <p:sp>
          <p:nvSpPr>
            <p:cNvPr id="10" name="Ellipszis 9"/>
            <p:cNvSpPr/>
            <p:nvPr/>
          </p:nvSpPr>
          <p:spPr>
            <a:xfrm>
              <a:off x="2113601" y="63919"/>
              <a:ext cx="103167" cy="10316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Szabadkézi sokszög 10"/>
            <p:cNvSpPr/>
            <p:nvPr/>
          </p:nvSpPr>
          <p:spPr>
            <a:xfrm>
              <a:off x="2113601" y="167086"/>
              <a:ext cx="4011922" cy="341281"/>
            </a:xfrm>
            <a:custGeom>
              <a:avLst/>
              <a:gdLst>
                <a:gd name="connsiteX0" fmla="*/ 0 w 4011922"/>
                <a:gd name="connsiteY0" fmla="*/ 0 h 341281"/>
                <a:gd name="connsiteX1" fmla="*/ 4011922 w 4011922"/>
                <a:gd name="connsiteY1" fmla="*/ 0 h 341281"/>
                <a:gd name="connsiteX2" fmla="*/ 4011922 w 4011922"/>
                <a:gd name="connsiteY2" fmla="*/ 341281 h 341281"/>
                <a:gd name="connsiteX3" fmla="*/ 0 w 4011922"/>
                <a:gd name="connsiteY3" fmla="*/ 341281 h 341281"/>
                <a:gd name="connsiteX4" fmla="*/ 0 w 4011922"/>
                <a:gd name="connsiteY4" fmla="*/ 0 h 341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1922" h="341281">
                  <a:moveTo>
                    <a:pt x="0" y="0"/>
                  </a:moveTo>
                  <a:lnTo>
                    <a:pt x="4011922" y="0"/>
                  </a:lnTo>
                  <a:lnTo>
                    <a:pt x="4011922" y="341281"/>
                  </a:lnTo>
                  <a:lnTo>
                    <a:pt x="0" y="3412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5400" rIns="0" bIns="254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000" kern="1200" dirty="0"/>
                <a:t>deklaratív megfogalmazás</a:t>
              </a:r>
            </a:p>
          </p:txBody>
        </p:sp>
        <p:sp>
          <p:nvSpPr>
            <p:cNvPr id="12" name="Ellipszis 11"/>
            <p:cNvSpPr/>
            <p:nvPr/>
          </p:nvSpPr>
          <p:spPr>
            <a:xfrm>
              <a:off x="2113601" y="508368"/>
              <a:ext cx="103167" cy="10316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3" name="Szabadkézi sokszög 12"/>
            <p:cNvSpPr/>
            <p:nvPr/>
          </p:nvSpPr>
          <p:spPr>
            <a:xfrm>
              <a:off x="2113601" y="611535"/>
              <a:ext cx="4011922" cy="341281"/>
            </a:xfrm>
            <a:custGeom>
              <a:avLst/>
              <a:gdLst>
                <a:gd name="connsiteX0" fmla="*/ 0 w 4011922"/>
                <a:gd name="connsiteY0" fmla="*/ 0 h 341281"/>
                <a:gd name="connsiteX1" fmla="*/ 4011922 w 4011922"/>
                <a:gd name="connsiteY1" fmla="*/ 0 h 341281"/>
                <a:gd name="connsiteX2" fmla="*/ 4011922 w 4011922"/>
                <a:gd name="connsiteY2" fmla="*/ 341281 h 341281"/>
                <a:gd name="connsiteX3" fmla="*/ 0 w 4011922"/>
                <a:gd name="connsiteY3" fmla="*/ 341281 h 341281"/>
                <a:gd name="connsiteX4" fmla="*/ 0 w 4011922"/>
                <a:gd name="connsiteY4" fmla="*/ 0 h 341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1922" h="341281">
                  <a:moveTo>
                    <a:pt x="0" y="0"/>
                  </a:moveTo>
                  <a:lnTo>
                    <a:pt x="4011922" y="0"/>
                  </a:lnTo>
                  <a:lnTo>
                    <a:pt x="4011922" y="341281"/>
                  </a:lnTo>
                  <a:lnTo>
                    <a:pt x="0" y="3412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5400" rIns="0" bIns="254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000" kern="1200" dirty="0"/>
                <a:t>deduktív gondolkodás</a:t>
              </a:r>
            </a:p>
          </p:txBody>
        </p:sp>
        <p:sp>
          <p:nvSpPr>
            <p:cNvPr id="14" name="Ellipszis 13"/>
            <p:cNvSpPr/>
            <p:nvPr/>
          </p:nvSpPr>
          <p:spPr>
            <a:xfrm>
              <a:off x="2113601" y="952817"/>
              <a:ext cx="103167" cy="10316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5" name="Szabadkézi sokszög 14"/>
            <p:cNvSpPr/>
            <p:nvPr/>
          </p:nvSpPr>
          <p:spPr>
            <a:xfrm>
              <a:off x="2113601" y="1055984"/>
              <a:ext cx="4011922" cy="341281"/>
            </a:xfrm>
            <a:custGeom>
              <a:avLst/>
              <a:gdLst>
                <a:gd name="connsiteX0" fmla="*/ 0 w 4011922"/>
                <a:gd name="connsiteY0" fmla="*/ 0 h 341281"/>
                <a:gd name="connsiteX1" fmla="*/ 4011922 w 4011922"/>
                <a:gd name="connsiteY1" fmla="*/ 0 h 341281"/>
                <a:gd name="connsiteX2" fmla="*/ 4011922 w 4011922"/>
                <a:gd name="connsiteY2" fmla="*/ 341281 h 341281"/>
                <a:gd name="connsiteX3" fmla="*/ 0 w 4011922"/>
                <a:gd name="connsiteY3" fmla="*/ 341281 h 341281"/>
                <a:gd name="connsiteX4" fmla="*/ 0 w 4011922"/>
                <a:gd name="connsiteY4" fmla="*/ 0 h 341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1922" h="341281">
                  <a:moveTo>
                    <a:pt x="0" y="0"/>
                  </a:moveTo>
                  <a:lnTo>
                    <a:pt x="4011922" y="0"/>
                  </a:lnTo>
                  <a:lnTo>
                    <a:pt x="4011922" y="341281"/>
                  </a:lnTo>
                  <a:lnTo>
                    <a:pt x="0" y="3412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5400" rIns="0" bIns="254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000" kern="1200"/>
                <a:t>bottom-up terv bizonyításhoz</a:t>
              </a:r>
            </a:p>
          </p:txBody>
        </p:sp>
      </p:grpSp>
      <p:grpSp>
        <p:nvGrpSpPr>
          <p:cNvPr id="26" name="Csoportba foglalás 25"/>
          <p:cNvGrpSpPr>
            <a:grpSpLocks noChangeAspect="1"/>
          </p:cNvGrpSpPr>
          <p:nvPr/>
        </p:nvGrpSpPr>
        <p:grpSpPr>
          <a:xfrm>
            <a:off x="4702009" y="2050396"/>
            <a:ext cx="4048362" cy="3780000"/>
            <a:chOff x="1662782" y="2457726"/>
            <a:chExt cx="4462741" cy="4166909"/>
          </a:xfrm>
        </p:grpSpPr>
        <p:sp>
          <p:nvSpPr>
            <p:cNvPr id="16" name="Ellipszis 15"/>
            <p:cNvSpPr/>
            <p:nvPr/>
          </p:nvSpPr>
          <p:spPr>
            <a:xfrm>
              <a:off x="1662782" y="2457726"/>
              <a:ext cx="4166909" cy="41669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Ellipszis 16"/>
            <p:cNvSpPr/>
            <p:nvPr/>
          </p:nvSpPr>
          <p:spPr>
            <a:xfrm>
              <a:off x="1738579" y="2626747"/>
              <a:ext cx="750043" cy="75004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8" name="Szabadkézi sokszög 17"/>
            <p:cNvSpPr/>
            <p:nvPr/>
          </p:nvSpPr>
          <p:spPr>
            <a:xfrm>
              <a:off x="1812701" y="2626747"/>
              <a:ext cx="4011922" cy="750043"/>
            </a:xfrm>
            <a:custGeom>
              <a:avLst/>
              <a:gdLst>
                <a:gd name="connsiteX0" fmla="*/ 0 w 4011922"/>
                <a:gd name="connsiteY0" fmla="*/ 0 h 750043"/>
                <a:gd name="connsiteX1" fmla="*/ 4011922 w 4011922"/>
                <a:gd name="connsiteY1" fmla="*/ 0 h 750043"/>
                <a:gd name="connsiteX2" fmla="*/ 4011922 w 4011922"/>
                <a:gd name="connsiteY2" fmla="*/ 750043 h 750043"/>
                <a:gd name="connsiteX3" fmla="*/ 0 w 4011922"/>
                <a:gd name="connsiteY3" fmla="*/ 750043 h 750043"/>
                <a:gd name="connsiteX4" fmla="*/ 0 w 4011922"/>
                <a:gd name="connsiteY4" fmla="*/ 0 h 750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1922" h="750043">
                  <a:moveTo>
                    <a:pt x="0" y="0"/>
                  </a:moveTo>
                  <a:lnTo>
                    <a:pt x="4011922" y="0"/>
                  </a:lnTo>
                  <a:lnTo>
                    <a:pt x="4011922" y="750043"/>
                  </a:lnTo>
                  <a:lnTo>
                    <a:pt x="0" y="7500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33020" rIns="0" bIns="33020" numCol="1" spcCol="1270" anchor="ctr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/>
                <a:t>Számítógépes gondolkodás</a:t>
              </a:r>
            </a:p>
          </p:txBody>
        </p:sp>
        <p:sp>
          <p:nvSpPr>
            <p:cNvPr id="19" name="Szabadkézi sokszög 18"/>
            <p:cNvSpPr/>
            <p:nvPr/>
          </p:nvSpPr>
          <p:spPr>
            <a:xfrm>
              <a:off x="2113601" y="3414891"/>
              <a:ext cx="4011922" cy="333450"/>
            </a:xfrm>
            <a:custGeom>
              <a:avLst/>
              <a:gdLst>
                <a:gd name="connsiteX0" fmla="*/ 0 w 4011922"/>
                <a:gd name="connsiteY0" fmla="*/ 0 h 333450"/>
                <a:gd name="connsiteX1" fmla="*/ 4011922 w 4011922"/>
                <a:gd name="connsiteY1" fmla="*/ 0 h 333450"/>
                <a:gd name="connsiteX2" fmla="*/ 4011922 w 4011922"/>
                <a:gd name="connsiteY2" fmla="*/ 333450 h 333450"/>
                <a:gd name="connsiteX3" fmla="*/ 0 w 4011922"/>
                <a:gd name="connsiteY3" fmla="*/ 333450 h 333450"/>
                <a:gd name="connsiteX4" fmla="*/ 0 w 4011922"/>
                <a:gd name="connsiteY4" fmla="*/ 0 h 33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1922" h="333450">
                  <a:moveTo>
                    <a:pt x="0" y="0"/>
                  </a:moveTo>
                  <a:lnTo>
                    <a:pt x="4011922" y="0"/>
                  </a:lnTo>
                  <a:lnTo>
                    <a:pt x="4011922" y="333450"/>
                  </a:lnTo>
                  <a:lnTo>
                    <a:pt x="0" y="3334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5400" rIns="0" bIns="254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000" kern="1200" dirty="0"/>
                <a:t>alternáció</a:t>
              </a:r>
            </a:p>
          </p:txBody>
        </p:sp>
        <p:sp>
          <p:nvSpPr>
            <p:cNvPr id="20" name="Ellipszis 19"/>
            <p:cNvSpPr/>
            <p:nvPr/>
          </p:nvSpPr>
          <p:spPr>
            <a:xfrm>
              <a:off x="2113601" y="3748341"/>
              <a:ext cx="100800" cy="1008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1" name="Szabadkézi sokszög 20"/>
            <p:cNvSpPr/>
            <p:nvPr/>
          </p:nvSpPr>
          <p:spPr>
            <a:xfrm>
              <a:off x="2113601" y="3849141"/>
              <a:ext cx="4011922" cy="333450"/>
            </a:xfrm>
            <a:custGeom>
              <a:avLst/>
              <a:gdLst>
                <a:gd name="connsiteX0" fmla="*/ 0 w 4011922"/>
                <a:gd name="connsiteY0" fmla="*/ 0 h 333450"/>
                <a:gd name="connsiteX1" fmla="*/ 4011922 w 4011922"/>
                <a:gd name="connsiteY1" fmla="*/ 0 h 333450"/>
                <a:gd name="connsiteX2" fmla="*/ 4011922 w 4011922"/>
                <a:gd name="connsiteY2" fmla="*/ 333450 h 333450"/>
                <a:gd name="connsiteX3" fmla="*/ 0 w 4011922"/>
                <a:gd name="connsiteY3" fmla="*/ 333450 h 333450"/>
                <a:gd name="connsiteX4" fmla="*/ 0 w 4011922"/>
                <a:gd name="connsiteY4" fmla="*/ 0 h 33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1922" h="333450">
                  <a:moveTo>
                    <a:pt x="0" y="0"/>
                  </a:moveTo>
                  <a:lnTo>
                    <a:pt x="4011922" y="0"/>
                  </a:lnTo>
                  <a:lnTo>
                    <a:pt x="4011922" y="333450"/>
                  </a:lnTo>
                  <a:lnTo>
                    <a:pt x="0" y="3334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5400" rIns="0" bIns="254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000" kern="1200" dirty="0"/>
                <a:t>imperatív megfogalmazás</a:t>
              </a:r>
            </a:p>
          </p:txBody>
        </p:sp>
        <p:sp>
          <p:nvSpPr>
            <p:cNvPr id="22" name="Ellipszis 21"/>
            <p:cNvSpPr/>
            <p:nvPr/>
          </p:nvSpPr>
          <p:spPr>
            <a:xfrm>
              <a:off x="2113601" y="4182591"/>
              <a:ext cx="100800" cy="1008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3" name="Szabadkézi sokszög 22"/>
            <p:cNvSpPr/>
            <p:nvPr/>
          </p:nvSpPr>
          <p:spPr>
            <a:xfrm>
              <a:off x="2113601" y="4283391"/>
              <a:ext cx="4011922" cy="333450"/>
            </a:xfrm>
            <a:custGeom>
              <a:avLst/>
              <a:gdLst>
                <a:gd name="connsiteX0" fmla="*/ 0 w 4011922"/>
                <a:gd name="connsiteY0" fmla="*/ 0 h 333450"/>
                <a:gd name="connsiteX1" fmla="*/ 4011922 w 4011922"/>
                <a:gd name="connsiteY1" fmla="*/ 0 h 333450"/>
                <a:gd name="connsiteX2" fmla="*/ 4011922 w 4011922"/>
                <a:gd name="connsiteY2" fmla="*/ 333450 h 333450"/>
                <a:gd name="connsiteX3" fmla="*/ 0 w 4011922"/>
                <a:gd name="connsiteY3" fmla="*/ 333450 h 333450"/>
                <a:gd name="connsiteX4" fmla="*/ 0 w 4011922"/>
                <a:gd name="connsiteY4" fmla="*/ 0 h 33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1922" h="333450">
                  <a:moveTo>
                    <a:pt x="0" y="0"/>
                  </a:moveTo>
                  <a:lnTo>
                    <a:pt x="4011922" y="0"/>
                  </a:lnTo>
                  <a:lnTo>
                    <a:pt x="4011922" y="333450"/>
                  </a:lnTo>
                  <a:lnTo>
                    <a:pt x="0" y="3334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5400" rIns="0" bIns="254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000" kern="1200"/>
                <a:t>induktív gondolkodás</a:t>
              </a:r>
            </a:p>
          </p:txBody>
        </p:sp>
        <p:sp>
          <p:nvSpPr>
            <p:cNvPr id="24" name="Ellipszis 23"/>
            <p:cNvSpPr/>
            <p:nvPr/>
          </p:nvSpPr>
          <p:spPr>
            <a:xfrm>
              <a:off x="2113601" y="4616841"/>
              <a:ext cx="100800" cy="1008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5" name="Szabadkézi sokszög 24"/>
            <p:cNvSpPr/>
            <p:nvPr/>
          </p:nvSpPr>
          <p:spPr>
            <a:xfrm>
              <a:off x="2113601" y="4717641"/>
              <a:ext cx="4011922" cy="333450"/>
            </a:xfrm>
            <a:custGeom>
              <a:avLst/>
              <a:gdLst>
                <a:gd name="connsiteX0" fmla="*/ 0 w 4011922"/>
                <a:gd name="connsiteY0" fmla="*/ 0 h 333450"/>
                <a:gd name="connsiteX1" fmla="*/ 4011922 w 4011922"/>
                <a:gd name="connsiteY1" fmla="*/ 0 h 333450"/>
                <a:gd name="connsiteX2" fmla="*/ 4011922 w 4011922"/>
                <a:gd name="connsiteY2" fmla="*/ 333450 h 333450"/>
                <a:gd name="connsiteX3" fmla="*/ 0 w 4011922"/>
                <a:gd name="connsiteY3" fmla="*/ 333450 h 333450"/>
                <a:gd name="connsiteX4" fmla="*/ 0 w 4011922"/>
                <a:gd name="connsiteY4" fmla="*/ 0 h 33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1922" h="333450">
                  <a:moveTo>
                    <a:pt x="0" y="0"/>
                  </a:moveTo>
                  <a:lnTo>
                    <a:pt x="4011922" y="0"/>
                  </a:lnTo>
                  <a:lnTo>
                    <a:pt x="4011922" y="333450"/>
                  </a:lnTo>
                  <a:lnTo>
                    <a:pt x="0" y="3334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5400" rIns="0" bIns="254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000" kern="1200" dirty="0"/>
                <a:t>top-down tervezés</a:t>
              </a:r>
            </a:p>
          </p:txBody>
        </p:sp>
      </p:grp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29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30" name="Dia számának helye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0063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informatika más…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Szalayné Tahy </a:t>
            </a:r>
            <a:r>
              <a:rPr lang="hu-HU" dirty="0" err="1" smtClean="0"/>
              <a:t>ZsuzsaNNA</a:t>
            </a:r>
            <a:r>
              <a:rPr lang="hu-HU" dirty="0" smtClean="0"/>
              <a:t> (ELTE IK)</a:t>
            </a:r>
            <a:br>
              <a:rPr lang="hu-HU" dirty="0" smtClean="0"/>
            </a:br>
            <a:r>
              <a:rPr lang="hu-HU" dirty="0" err="1" smtClean="0"/>
              <a:t>Czirkos</a:t>
            </a:r>
            <a:r>
              <a:rPr lang="hu-HU" dirty="0" smtClean="0"/>
              <a:t> Zoltán (BME VIK EET)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94"/>
          <a:stretch/>
        </p:blipFill>
        <p:spPr>
          <a:xfrm>
            <a:off x="2235200" y="1445260"/>
            <a:ext cx="1618784" cy="161474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15" r="3913" b="15176"/>
          <a:stretch/>
        </p:blipFill>
        <p:spPr>
          <a:xfrm flipH="1">
            <a:off x="5308600" y="1445260"/>
            <a:ext cx="1518254" cy="1752571"/>
          </a:xfrm>
          <a:prstGeom prst="rect">
            <a:avLst/>
          </a:prstGeom>
        </p:spPr>
      </p:pic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F1E0-55D6-4757-93A3-904AACDD50EE}" type="slidenum">
              <a:rPr lang="hu-HU" smtClean="0"/>
              <a:pPr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0587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0">
        <p14:prism dir="u"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353300" algn="r"/>
              </a:tabLst>
            </a:pPr>
            <a:r>
              <a:rPr lang="hu-HU" dirty="0" smtClean="0"/>
              <a:t>Összefoglalva:</a:t>
            </a:r>
            <a:br>
              <a:rPr lang="hu-HU" dirty="0" smtClean="0"/>
            </a:br>
            <a:r>
              <a:rPr lang="hu-HU" dirty="0" smtClean="0"/>
              <a:t>	Az informatika nem matek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2400" dirty="0" smtClean="0"/>
              <a:t>Más modell, más módszer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 smtClean="0"/>
              <a:t>Fogalmak más értelmezése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 smtClean="0"/>
              <a:t>Eltérő alapkészségek, gondolkodási módszer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 smtClean="0"/>
              <a:t>Magasabb szinten a szintézis nem automatikus</a:t>
            </a:r>
            <a:endParaRPr lang="hu-H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 smtClean="0"/>
              <a:t>A matematikatanár matematikaórán csak felhasználja a informatikát, nem tanítja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Az informatikatanár informatikaórán csak felhasználja a matematikát, nem tanítja</a:t>
            </a:r>
            <a:endParaRPr lang="hu-HU" sz="2400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490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600" dirty="0" smtClean="0">
                <a:solidFill>
                  <a:srgbClr val="8C2532"/>
                </a:solidFill>
              </a:rPr>
              <a:t>Köszönöm a figyelmet</a:t>
            </a:r>
            <a:endParaRPr lang="hu-HU" sz="6600" dirty="0">
              <a:solidFill>
                <a:srgbClr val="8C2532"/>
              </a:solidFill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180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353300" algn="r"/>
              </a:tabLst>
            </a:pPr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hu-HU" sz="1000" i="1" u="sng" dirty="0"/>
              <a:t>Folyóirat cikkek, konferencia közlemények:</a:t>
            </a:r>
            <a:endParaRPr lang="hu-HU" sz="1000" i="1" dirty="0"/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000" dirty="0"/>
              <a:t>Cohen, A. &amp; </a:t>
            </a:r>
            <a:r>
              <a:rPr lang="hu-HU" sz="1000" dirty="0" err="1"/>
              <a:t>Haberman</a:t>
            </a:r>
            <a:r>
              <a:rPr lang="hu-HU" sz="1000" dirty="0"/>
              <a:t>, B., (2010): </a:t>
            </a:r>
            <a:r>
              <a:rPr lang="hu-HU" sz="1000" i="1" dirty="0"/>
              <a:t>CHAMSA: </a:t>
            </a:r>
            <a:r>
              <a:rPr lang="hu-HU" sz="1000" i="1" dirty="0" err="1"/>
              <a:t>Five</a:t>
            </a:r>
            <a:r>
              <a:rPr lang="hu-HU" sz="1000" i="1" dirty="0"/>
              <a:t> </a:t>
            </a:r>
            <a:r>
              <a:rPr lang="hu-HU" sz="1000" i="1" dirty="0" err="1"/>
              <a:t>Languages</a:t>
            </a:r>
            <a:r>
              <a:rPr lang="hu-HU" sz="1000" i="1" dirty="0"/>
              <a:t> </a:t>
            </a:r>
            <a:r>
              <a:rPr lang="hu-HU" sz="1000" i="1" dirty="0" err="1"/>
              <a:t>Citizens</a:t>
            </a:r>
            <a:r>
              <a:rPr lang="hu-HU" sz="1000" i="1" dirty="0"/>
              <a:t> of an </a:t>
            </a:r>
            <a:r>
              <a:rPr lang="hu-HU" sz="1000" i="1" dirty="0" err="1"/>
              <a:t>Increasingly</a:t>
            </a:r>
            <a:r>
              <a:rPr lang="hu-HU" sz="1000" i="1" dirty="0"/>
              <a:t> </a:t>
            </a:r>
            <a:r>
              <a:rPr lang="hu-HU" sz="1000" i="1" dirty="0" err="1"/>
              <a:t>Technological</a:t>
            </a:r>
            <a:r>
              <a:rPr lang="hu-HU" sz="1000" i="1" dirty="0"/>
              <a:t> World </a:t>
            </a:r>
            <a:r>
              <a:rPr lang="hu-HU" sz="1000" i="1" dirty="0" err="1"/>
              <a:t>Should</a:t>
            </a:r>
            <a:r>
              <a:rPr lang="hu-HU" sz="1000" i="1" dirty="0"/>
              <a:t> </a:t>
            </a:r>
            <a:r>
              <a:rPr lang="hu-HU" sz="1000" i="1" dirty="0" err="1"/>
              <a:t>Acquire</a:t>
            </a:r>
            <a:r>
              <a:rPr lang="hu-HU" sz="1000" dirty="0"/>
              <a:t>. ACM </a:t>
            </a:r>
            <a:r>
              <a:rPr lang="hu-HU" sz="1000" dirty="0" err="1"/>
              <a:t>Inroads</a:t>
            </a:r>
            <a:r>
              <a:rPr lang="hu-HU" sz="1000" dirty="0"/>
              <a:t>, 1(4).</a:t>
            </a:r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000" dirty="0"/>
              <a:t>Herman, G. L., </a:t>
            </a:r>
            <a:r>
              <a:rPr lang="hu-HU" sz="1000" dirty="0" err="1"/>
              <a:t>Loui</a:t>
            </a:r>
            <a:r>
              <a:rPr lang="hu-HU" sz="1000" dirty="0"/>
              <a:t>, M. C., </a:t>
            </a:r>
            <a:r>
              <a:rPr lang="hu-HU" sz="1000" dirty="0" err="1"/>
              <a:t>Kaczmarczyk</a:t>
            </a:r>
            <a:r>
              <a:rPr lang="hu-HU" sz="1000" dirty="0"/>
              <a:t>, L. &amp; </a:t>
            </a:r>
            <a:r>
              <a:rPr lang="hu-HU" sz="1000" dirty="0" err="1"/>
              <a:t>Zilles</a:t>
            </a:r>
            <a:r>
              <a:rPr lang="hu-HU" sz="1000" dirty="0"/>
              <a:t>, C., (2012): </a:t>
            </a:r>
            <a:r>
              <a:rPr lang="hu-HU" sz="1000" i="1" dirty="0" err="1"/>
              <a:t>Describing</a:t>
            </a:r>
            <a:r>
              <a:rPr lang="hu-HU" sz="1000" i="1" dirty="0"/>
              <a:t> </a:t>
            </a:r>
            <a:r>
              <a:rPr lang="hu-HU" sz="1000" i="1" dirty="0" err="1"/>
              <a:t>the</a:t>
            </a:r>
            <a:r>
              <a:rPr lang="hu-HU" sz="1000" i="1" dirty="0"/>
              <a:t> </a:t>
            </a:r>
            <a:r>
              <a:rPr lang="hu-HU" sz="1000" i="1" dirty="0" err="1"/>
              <a:t>What</a:t>
            </a:r>
            <a:r>
              <a:rPr lang="hu-HU" sz="1000" i="1" dirty="0"/>
              <a:t> and </a:t>
            </a:r>
            <a:r>
              <a:rPr lang="hu-HU" sz="1000" i="1" dirty="0" err="1"/>
              <a:t>Why</a:t>
            </a:r>
            <a:r>
              <a:rPr lang="hu-HU" sz="1000" i="1" dirty="0"/>
              <a:t> of </a:t>
            </a:r>
            <a:r>
              <a:rPr lang="hu-HU" sz="1000" i="1" dirty="0" err="1"/>
              <a:t>Students</a:t>
            </a:r>
            <a:r>
              <a:rPr lang="hu-HU" sz="1000" i="1" dirty="0"/>
              <a:t>’ </a:t>
            </a:r>
            <a:r>
              <a:rPr lang="hu-HU" sz="1000" i="1" dirty="0" err="1"/>
              <a:t>Difficulties</a:t>
            </a:r>
            <a:r>
              <a:rPr lang="hu-HU" sz="1000" i="1" dirty="0"/>
              <a:t> </a:t>
            </a:r>
            <a:r>
              <a:rPr lang="hu-HU" sz="1000" i="1" dirty="0" err="1"/>
              <a:t>in</a:t>
            </a:r>
            <a:r>
              <a:rPr lang="hu-HU" sz="1000" i="1" dirty="0"/>
              <a:t> </a:t>
            </a:r>
            <a:r>
              <a:rPr lang="hu-HU" sz="1000" i="1" dirty="0" err="1"/>
              <a:t>Boolean</a:t>
            </a:r>
            <a:r>
              <a:rPr lang="hu-HU" sz="1000" i="1" dirty="0"/>
              <a:t> </a:t>
            </a:r>
            <a:r>
              <a:rPr lang="hu-HU" sz="1000" i="1" dirty="0" err="1"/>
              <a:t>Logic</a:t>
            </a:r>
            <a:r>
              <a:rPr lang="hu-HU" sz="1000" dirty="0"/>
              <a:t>. ACM </a:t>
            </a:r>
            <a:r>
              <a:rPr lang="hu-HU" sz="1000" dirty="0" err="1"/>
              <a:t>Transactions</a:t>
            </a:r>
            <a:r>
              <a:rPr lang="hu-HU" sz="1000" dirty="0"/>
              <a:t> </a:t>
            </a:r>
            <a:r>
              <a:rPr lang="hu-HU" sz="1000" dirty="0" err="1"/>
              <a:t>on</a:t>
            </a:r>
            <a:r>
              <a:rPr lang="hu-HU" sz="1000" dirty="0"/>
              <a:t> </a:t>
            </a:r>
            <a:r>
              <a:rPr lang="hu-HU" sz="1000" dirty="0" err="1"/>
              <a:t>Computing</a:t>
            </a:r>
            <a:r>
              <a:rPr lang="hu-HU" sz="1000" dirty="0"/>
              <a:t> Education, 12(1), pp. 3.1-3.28.</a:t>
            </a:r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000" dirty="0" err="1"/>
              <a:t>Hofoku</a:t>
            </a:r>
            <a:r>
              <a:rPr lang="hu-HU" sz="1000" dirty="0"/>
              <a:t>, Y., </a:t>
            </a:r>
            <a:r>
              <a:rPr lang="hu-HU" sz="1000" dirty="0" err="1"/>
              <a:t>Cho</a:t>
            </a:r>
            <a:r>
              <a:rPr lang="hu-HU" sz="1000" dirty="0"/>
              <a:t>, S., </a:t>
            </a:r>
            <a:r>
              <a:rPr lang="hu-HU" sz="1000" dirty="0" err="1"/>
              <a:t>Nishida</a:t>
            </a:r>
            <a:r>
              <a:rPr lang="hu-HU" sz="1000" dirty="0"/>
              <a:t>, T. &amp; </a:t>
            </a:r>
            <a:r>
              <a:rPr lang="hu-HU" sz="1000" dirty="0" err="1"/>
              <a:t>Kanemune</a:t>
            </a:r>
            <a:r>
              <a:rPr lang="hu-HU" sz="1000" dirty="0"/>
              <a:t>, S., (2013): </a:t>
            </a:r>
            <a:r>
              <a:rPr lang="hu-HU" sz="1000" i="1" dirty="0" err="1"/>
              <a:t>Why</a:t>
            </a:r>
            <a:r>
              <a:rPr lang="hu-HU" sz="1000" i="1" dirty="0"/>
              <a:t> Is </a:t>
            </a:r>
            <a:r>
              <a:rPr lang="hu-HU" sz="1000" i="1" dirty="0" err="1"/>
              <a:t>Programming</a:t>
            </a:r>
            <a:r>
              <a:rPr lang="hu-HU" sz="1000" i="1" dirty="0"/>
              <a:t> </a:t>
            </a:r>
            <a:r>
              <a:rPr lang="hu-HU" sz="1000" i="1" dirty="0" err="1"/>
              <a:t>Difficult</a:t>
            </a:r>
            <a:r>
              <a:rPr lang="hu-HU" sz="1000" i="1" dirty="0"/>
              <a:t>? - </a:t>
            </a:r>
            <a:r>
              <a:rPr lang="hu-HU" sz="1000" i="1" dirty="0" err="1"/>
              <a:t>Proposal</a:t>
            </a:r>
            <a:r>
              <a:rPr lang="hu-HU" sz="1000" i="1" dirty="0"/>
              <a:t> </a:t>
            </a:r>
            <a:r>
              <a:rPr lang="hu-HU" sz="1000" i="1" dirty="0" err="1"/>
              <a:t>For</a:t>
            </a:r>
            <a:r>
              <a:rPr lang="hu-HU" sz="1000" i="1" dirty="0"/>
              <a:t> </a:t>
            </a:r>
            <a:r>
              <a:rPr lang="hu-HU" sz="1000" i="1" dirty="0" err="1"/>
              <a:t>Learning</a:t>
            </a:r>
            <a:r>
              <a:rPr lang="hu-HU" sz="1000" i="1" dirty="0"/>
              <a:t> </a:t>
            </a:r>
            <a:r>
              <a:rPr lang="hu-HU" sz="1000" i="1" dirty="0" err="1"/>
              <a:t>Programming</a:t>
            </a:r>
            <a:r>
              <a:rPr lang="hu-HU" sz="1000" i="1" dirty="0"/>
              <a:t> </a:t>
            </a:r>
            <a:r>
              <a:rPr lang="hu-HU" sz="1000" i="1" dirty="0" err="1"/>
              <a:t>In</a:t>
            </a:r>
            <a:r>
              <a:rPr lang="hu-HU" sz="1000" i="1" dirty="0"/>
              <a:t> ”</a:t>
            </a:r>
            <a:r>
              <a:rPr lang="hu-HU" sz="1000" i="1" dirty="0" err="1"/>
              <a:t>Small</a:t>
            </a:r>
            <a:r>
              <a:rPr lang="hu-HU" sz="1000" i="1" dirty="0"/>
              <a:t> </a:t>
            </a:r>
            <a:r>
              <a:rPr lang="hu-HU" sz="1000" i="1" dirty="0" err="1"/>
              <a:t>Steps</a:t>
            </a:r>
            <a:r>
              <a:rPr lang="hu-HU" sz="1000" i="1" dirty="0"/>
              <a:t>” And A </a:t>
            </a:r>
            <a:r>
              <a:rPr lang="hu-HU" sz="1000" i="1" dirty="0" err="1"/>
              <a:t>Prototype</a:t>
            </a:r>
            <a:r>
              <a:rPr lang="hu-HU" sz="1000" i="1" dirty="0"/>
              <a:t> </a:t>
            </a:r>
            <a:r>
              <a:rPr lang="hu-HU" sz="1000" i="1" dirty="0" err="1"/>
              <a:t>Tool</a:t>
            </a:r>
            <a:r>
              <a:rPr lang="hu-HU" sz="1000" i="1" dirty="0"/>
              <a:t> </a:t>
            </a:r>
            <a:r>
              <a:rPr lang="hu-HU" sz="1000" i="1" dirty="0" err="1"/>
              <a:t>For</a:t>
            </a:r>
            <a:r>
              <a:rPr lang="hu-HU" sz="1000" i="1" dirty="0"/>
              <a:t> </a:t>
            </a:r>
            <a:r>
              <a:rPr lang="hu-HU" sz="1000" i="1" dirty="0" err="1"/>
              <a:t>Detecting</a:t>
            </a:r>
            <a:r>
              <a:rPr lang="hu-HU" sz="1000" i="1" dirty="0"/>
              <a:t> ”</a:t>
            </a:r>
            <a:r>
              <a:rPr lang="hu-HU" sz="1000" i="1" dirty="0" err="1"/>
              <a:t>Gaps</a:t>
            </a:r>
            <a:r>
              <a:rPr lang="hu-HU" sz="1000" i="1" dirty="0"/>
              <a:t>”</a:t>
            </a:r>
            <a:r>
              <a:rPr lang="hu-HU" sz="1000" dirty="0"/>
              <a:t>. </a:t>
            </a:r>
            <a:r>
              <a:rPr lang="hu-HU" sz="1000" dirty="0" err="1"/>
              <a:t>In</a:t>
            </a:r>
            <a:r>
              <a:rPr lang="hu-HU" sz="1000" dirty="0"/>
              <a:t>: </a:t>
            </a:r>
            <a:r>
              <a:rPr lang="hu-HU" sz="1000" dirty="0" err="1"/>
              <a:t>Informatics</a:t>
            </a:r>
            <a:r>
              <a:rPr lang="hu-HU" sz="1000" dirty="0"/>
              <a:t> </a:t>
            </a:r>
            <a:r>
              <a:rPr lang="hu-HU" sz="1000" dirty="0" err="1"/>
              <a:t>in</a:t>
            </a:r>
            <a:r>
              <a:rPr lang="hu-HU" sz="1000" dirty="0"/>
              <a:t> </a:t>
            </a:r>
            <a:r>
              <a:rPr lang="hu-HU" sz="1000" dirty="0" err="1"/>
              <a:t>Schools</a:t>
            </a:r>
            <a:r>
              <a:rPr lang="hu-HU" sz="1000" dirty="0"/>
              <a:t>. </a:t>
            </a:r>
            <a:r>
              <a:rPr lang="hu-HU" sz="1000" dirty="0" err="1"/>
              <a:t>Sustainable</a:t>
            </a:r>
            <a:r>
              <a:rPr lang="hu-HU" sz="1000" dirty="0"/>
              <a:t> </a:t>
            </a:r>
            <a:r>
              <a:rPr lang="hu-HU" sz="1000" dirty="0" err="1"/>
              <a:t>Informatics</a:t>
            </a:r>
            <a:r>
              <a:rPr lang="hu-HU" sz="1000" dirty="0"/>
              <a:t> Education </a:t>
            </a:r>
            <a:r>
              <a:rPr lang="hu-HU" sz="1000" dirty="0" err="1"/>
              <a:t>for</a:t>
            </a:r>
            <a:r>
              <a:rPr lang="hu-HU" sz="1000" dirty="0"/>
              <a:t> </a:t>
            </a:r>
            <a:r>
              <a:rPr lang="hu-HU" sz="1000" dirty="0" err="1"/>
              <a:t>Pupils</a:t>
            </a:r>
            <a:r>
              <a:rPr lang="hu-HU" sz="1000" dirty="0"/>
              <a:t> of </a:t>
            </a:r>
            <a:r>
              <a:rPr lang="hu-HU" sz="1000" dirty="0" err="1"/>
              <a:t>all</a:t>
            </a:r>
            <a:r>
              <a:rPr lang="hu-HU" sz="1000" dirty="0"/>
              <a:t> </a:t>
            </a:r>
            <a:r>
              <a:rPr lang="hu-HU" sz="1000" dirty="0" err="1"/>
              <a:t>Ages</a:t>
            </a:r>
            <a:r>
              <a:rPr lang="hu-HU" sz="1000" dirty="0"/>
              <a:t>. Potsdam: Springer.</a:t>
            </a:r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000" dirty="0" err="1"/>
              <a:t>Hubwieser</a:t>
            </a:r>
            <a:r>
              <a:rPr lang="hu-HU" sz="1000" dirty="0"/>
              <a:t>, P. és </a:t>
            </a:r>
            <a:r>
              <a:rPr lang="hu-HU" sz="1000" dirty="0" err="1"/>
              <a:t>mtsai</a:t>
            </a:r>
            <a:r>
              <a:rPr lang="hu-HU" sz="1000" dirty="0"/>
              <a:t>., (2013): </a:t>
            </a:r>
            <a:r>
              <a:rPr lang="hu-HU" sz="1000" i="1" dirty="0" err="1"/>
              <a:t>Pedagogical</a:t>
            </a:r>
            <a:r>
              <a:rPr lang="hu-HU" sz="1000" i="1" dirty="0"/>
              <a:t> </a:t>
            </a:r>
            <a:r>
              <a:rPr lang="hu-HU" sz="1000" i="1" dirty="0" err="1"/>
              <a:t>Content</a:t>
            </a:r>
            <a:r>
              <a:rPr lang="hu-HU" sz="1000" i="1" dirty="0"/>
              <a:t> </a:t>
            </a:r>
            <a:r>
              <a:rPr lang="hu-HU" sz="1000" i="1" dirty="0" err="1"/>
              <a:t>Knowledge</a:t>
            </a:r>
            <a:r>
              <a:rPr lang="hu-HU" sz="1000" i="1" dirty="0"/>
              <a:t> </a:t>
            </a:r>
            <a:r>
              <a:rPr lang="hu-HU" sz="1000" i="1" dirty="0" err="1"/>
              <a:t>For</a:t>
            </a:r>
            <a:r>
              <a:rPr lang="hu-HU" sz="1000" i="1" dirty="0"/>
              <a:t> Computer Science </a:t>
            </a:r>
            <a:r>
              <a:rPr lang="hu-HU" sz="1000" i="1" dirty="0" err="1"/>
              <a:t>In</a:t>
            </a:r>
            <a:r>
              <a:rPr lang="hu-HU" sz="1000" i="1" dirty="0"/>
              <a:t> </a:t>
            </a:r>
            <a:r>
              <a:rPr lang="hu-HU" sz="1000" i="1" dirty="0" err="1"/>
              <a:t>German</a:t>
            </a:r>
            <a:r>
              <a:rPr lang="hu-HU" sz="1000" i="1" dirty="0"/>
              <a:t> </a:t>
            </a:r>
            <a:r>
              <a:rPr lang="hu-HU" sz="1000" i="1" dirty="0" err="1"/>
              <a:t>Teacher</a:t>
            </a:r>
            <a:r>
              <a:rPr lang="hu-HU" sz="1000" i="1" dirty="0"/>
              <a:t> Education </a:t>
            </a:r>
            <a:r>
              <a:rPr lang="hu-HU" sz="1000" i="1" dirty="0" err="1"/>
              <a:t>Curricula</a:t>
            </a:r>
            <a:r>
              <a:rPr lang="hu-HU" sz="1000" dirty="0"/>
              <a:t>. </a:t>
            </a:r>
            <a:r>
              <a:rPr lang="hu-HU" sz="1000" dirty="0" err="1"/>
              <a:t>WiPSE</a:t>
            </a:r>
            <a:r>
              <a:rPr lang="hu-HU" sz="1000" dirty="0"/>
              <a:t> '13 </a:t>
            </a:r>
            <a:r>
              <a:rPr lang="hu-HU" sz="1000" dirty="0" err="1"/>
              <a:t>Proceedings</a:t>
            </a:r>
            <a:r>
              <a:rPr lang="hu-HU" sz="1000" dirty="0"/>
              <a:t> of </a:t>
            </a:r>
            <a:r>
              <a:rPr lang="hu-HU" sz="1000" dirty="0" err="1"/>
              <a:t>the</a:t>
            </a:r>
            <a:r>
              <a:rPr lang="hu-HU" sz="1000" dirty="0"/>
              <a:t> 8th </a:t>
            </a:r>
            <a:r>
              <a:rPr lang="hu-HU" sz="1000" dirty="0" err="1"/>
              <a:t>Workshop</a:t>
            </a:r>
            <a:r>
              <a:rPr lang="hu-HU" sz="1000" dirty="0"/>
              <a:t> </a:t>
            </a:r>
            <a:r>
              <a:rPr lang="hu-HU" sz="1000" dirty="0" err="1"/>
              <a:t>in</a:t>
            </a:r>
            <a:r>
              <a:rPr lang="hu-HU" sz="1000" dirty="0"/>
              <a:t> </a:t>
            </a:r>
            <a:r>
              <a:rPr lang="hu-HU" sz="1000" dirty="0" err="1"/>
              <a:t>Primary</a:t>
            </a:r>
            <a:r>
              <a:rPr lang="hu-HU" sz="1000" dirty="0"/>
              <a:t> and </a:t>
            </a:r>
            <a:r>
              <a:rPr lang="hu-HU" sz="1000" dirty="0" err="1"/>
              <a:t>Secondary</a:t>
            </a:r>
            <a:r>
              <a:rPr lang="hu-HU" sz="1000" dirty="0"/>
              <a:t> </a:t>
            </a:r>
            <a:r>
              <a:rPr lang="hu-HU" sz="1000" dirty="0" err="1"/>
              <a:t>Computing</a:t>
            </a:r>
            <a:r>
              <a:rPr lang="hu-HU" sz="1000" dirty="0"/>
              <a:t> Education</a:t>
            </a:r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000" dirty="0" err="1"/>
              <a:t>Kam</a:t>
            </a:r>
            <a:r>
              <a:rPr lang="hu-HU" sz="1000" dirty="0"/>
              <a:t>, M., (2012): </a:t>
            </a:r>
            <a:r>
              <a:rPr lang="hu-HU" sz="1000" i="1" dirty="0" err="1"/>
              <a:t>Rethinking</a:t>
            </a:r>
            <a:r>
              <a:rPr lang="hu-HU" sz="1000" i="1" dirty="0"/>
              <a:t> </a:t>
            </a:r>
            <a:r>
              <a:rPr lang="hu-HU" sz="1000" i="1" dirty="0" err="1"/>
              <a:t>Computation</a:t>
            </a:r>
            <a:r>
              <a:rPr lang="hu-HU" sz="1000" i="1" dirty="0"/>
              <a:t> </a:t>
            </a:r>
            <a:r>
              <a:rPr lang="hu-HU" sz="1000" i="1" dirty="0" err="1"/>
              <a:t>in</a:t>
            </a:r>
            <a:r>
              <a:rPr lang="hu-HU" sz="1000" i="1" dirty="0"/>
              <a:t> </a:t>
            </a:r>
            <a:r>
              <a:rPr lang="hu-HU" sz="1000" i="1" dirty="0" err="1"/>
              <a:t>the</a:t>
            </a:r>
            <a:r>
              <a:rPr lang="hu-HU" sz="1000" i="1" dirty="0"/>
              <a:t> </a:t>
            </a:r>
            <a:r>
              <a:rPr lang="hu-HU" sz="1000" i="1" dirty="0" err="1"/>
              <a:t>Engineering</a:t>
            </a:r>
            <a:r>
              <a:rPr lang="hu-HU" sz="1000" i="1" dirty="0"/>
              <a:t> Curriculum</a:t>
            </a:r>
            <a:r>
              <a:rPr lang="hu-HU" sz="1000" dirty="0"/>
              <a:t>. Philadelphia: Mid </a:t>
            </a:r>
            <a:r>
              <a:rPr lang="hu-HU" sz="1000" dirty="0" err="1"/>
              <a:t>Atlantic</a:t>
            </a:r>
            <a:r>
              <a:rPr lang="hu-HU" sz="1000" dirty="0"/>
              <a:t> ECEDHA Meeting.</a:t>
            </a:r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000" dirty="0"/>
              <a:t>Pappert, S. (1996): </a:t>
            </a:r>
            <a:r>
              <a:rPr lang="hu-HU" sz="1000" i="1" dirty="0"/>
              <a:t>An </a:t>
            </a:r>
            <a:r>
              <a:rPr lang="hu-HU" sz="1000" i="1" dirty="0" err="1"/>
              <a:t>Exploration</a:t>
            </a:r>
            <a:r>
              <a:rPr lang="hu-HU" sz="1000" i="1" dirty="0"/>
              <a:t> </a:t>
            </a:r>
            <a:r>
              <a:rPr lang="hu-HU" sz="1000" i="1" dirty="0" err="1"/>
              <a:t>in</a:t>
            </a:r>
            <a:r>
              <a:rPr lang="hu-HU" sz="1000" i="1" dirty="0"/>
              <a:t> </a:t>
            </a:r>
            <a:r>
              <a:rPr lang="hu-HU" sz="1000" i="1" dirty="0" err="1"/>
              <a:t>the</a:t>
            </a:r>
            <a:r>
              <a:rPr lang="hu-HU" sz="1000" i="1" dirty="0"/>
              <a:t> </a:t>
            </a:r>
            <a:r>
              <a:rPr lang="hu-HU" sz="1000" i="1" dirty="0" err="1"/>
              <a:t>Space</a:t>
            </a:r>
            <a:r>
              <a:rPr lang="hu-HU" sz="1000" i="1" dirty="0"/>
              <a:t> of </a:t>
            </a:r>
            <a:r>
              <a:rPr lang="hu-HU" sz="1000" i="1" dirty="0" err="1"/>
              <a:t>Mathematics</a:t>
            </a:r>
            <a:r>
              <a:rPr lang="hu-HU" sz="1000" i="1" dirty="0"/>
              <a:t> </a:t>
            </a:r>
            <a:r>
              <a:rPr lang="hu-HU" sz="1000" i="1" dirty="0" err="1"/>
              <a:t>Educations</a:t>
            </a:r>
            <a:r>
              <a:rPr lang="hu-HU" sz="1000" dirty="0"/>
              <a:t>. International Journal of </a:t>
            </a:r>
            <a:r>
              <a:rPr lang="hu-HU" sz="1000" dirty="0" err="1"/>
              <a:t>Computers</a:t>
            </a:r>
            <a:r>
              <a:rPr lang="hu-HU" sz="1000" dirty="0"/>
              <a:t> </a:t>
            </a:r>
            <a:r>
              <a:rPr lang="hu-HU" sz="1000" dirty="0" err="1"/>
              <a:t>for</a:t>
            </a:r>
            <a:r>
              <a:rPr lang="hu-HU" sz="1000" dirty="0"/>
              <a:t> </a:t>
            </a:r>
            <a:r>
              <a:rPr lang="hu-HU" sz="1000" dirty="0" err="1"/>
              <a:t>Mathematical</a:t>
            </a:r>
            <a:r>
              <a:rPr lang="hu-HU" sz="1000" dirty="0"/>
              <a:t> </a:t>
            </a:r>
            <a:r>
              <a:rPr lang="hu-HU" sz="1000" dirty="0" err="1"/>
              <a:t>Learning</a:t>
            </a:r>
            <a:r>
              <a:rPr lang="hu-HU" sz="1000" dirty="0"/>
              <a:t>, 1(</a:t>
            </a:r>
            <a:r>
              <a:rPr lang="hu-HU" sz="1000" dirty="0" err="1"/>
              <a:t>1</a:t>
            </a:r>
            <a:r>
              <a:rPr lang="hu-HU" sz="1000" dirty="0"/>
              <a:t>), pp. 95-123. Letöltve: </a:t>
            </a:r>
            <a:r>
              <a:rPr lang="hu-HU" sz="1000" u="sng" dirty="0"/>
              <a:t>http://www.papert.org/articles/AnExplorationintheSpaceofMathematicsEducations.html</a:t>
            </a:r>
            <a:endParaRPr lang="hu-HU" sz="1000" dirty="0"/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000" dirty="0"/>
              <a:t>Simon </a:t>
            </a:r>
            <a:r>
              <a:rPr lang="hu-HU" sz="1000" dirty="0" err="1"/>
              <a:t>Peyton</a:t>
            </a:r>
            <a:r>
              <a:rPr lang="hu-HU" sz="1000" dirty="0"/>
              <a:t> Jones, Bill Mitchell &amp; Simon </a:t>
            </a:r>
            <a:r>
              <a:rPr lang="hu-HU" sz="1000" dirty="0" err="1"/>
              <a:t>Humphreys</a:t>
            </a:r>
            <a:r>
              <a:rPr lang="hu-HU" sz="1000" dirty="0"/>
              <a:t> (2013): </a:t>
            </a:r>
            <a:r>
              <a:rPr lang="hu-HU" sz="1000" i="1" dirty="0" err="1"/>
              <a:t>Computing</a:t>
            </a:r>
            <a:r>
              <a:rPr lang="hu-HU" sz="1000" i="1" dirty="0"/>
              <a:t> </a:t>
            </a:r>
            <a:r>
              <a:rPr lang="hu-HU" sz="1000" i="1" dirty="0" err="1"/>
              <a:t>at</a:t>
            </a:r>
            <a:r>
              <a:rPr lang="hu-HU" sz="1000" i="1" dirty="0"/>
              <a:t> </a:t>
            </a:r>
            <a:r>
              <a:rPr lang="hu-HU" sz="1000" i="1" dirty="0" err="1"/>
              <a:t>school</a:t>
            </a:r>
            <a:r>
              <a:rPr lang="hu-HU" sz="1000" i="1" dirty="0"/>
              <a:t> </a:t>
            </a:r>
            <a:r>
              <a:rPr lang="hu-HU" sz="1000" i="1" dirty="0" err="1"/>
              <a:t>in</a:t>
            </a:r>
            <a:r>
              <a:rPr lang="hu-HU" sz="1000" i="1" dirty="0"/>
              <a:t> </a:t>
            </a:r>
            <a:r>
              <a:rPr lang="hu-HU" sz="1000" i="1" dirty="0" err="1"/>
              <a:t>the</a:t>
            </a:r>
            <a:r>
              <a:rPr lang="hu-HU" sz="1000" i="1" dirty="0"/>
              <a:t> UK</a:t>
            </a:r>
            <a:r>
              <a:rPr lang="hu-HU" sz="1000" dirty="0"/>
              <a:t>. Elérhető: </a:t>
            </a:r>
            <a:r>
              <a:rPr lang="hu-HU" sz="1000" u="sng" dirty="0"/>
              <a:t>http://research.microsoft.com/en-us/um/people/simonpj/papers/cas/computingatschoolcacm.pdf</a:t>
            </a:r>
            <a:endParaRPr lang="hu-HU" sz="1000" dirty="0"/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000" dirty="0" err="1"/>
              <a:t>Wing</a:t>
            </a:r>
            <a:r>
              <a:rPr lang="hu-HU" sz="1000" dirty="0"/>
              <a:t>, J. M. (2006): </a:t>
            </a:r>
            <a:r>
              <a:rPr lang="hu-HU" sz="1000" i="1" dirty="0" err="1"/>
              <a:t>Computational</a:t>
            </a:r>
            <a:r>
              <a:rPr lang="hu-HU" sz="1000" i="1" dirty="0"/>
              <a:t> </a:t>
            </a:r>
            <a:r>
              <a:rPr lang="hu-HU" sz="1000" i="1" dirty="0" err="1"/>
              <a:t>Thinking</a:t>
            </a:r>
            <a:r>
              <a:rPr lang="hu-HU" sz="1000" i="1" dirty="0"/>
              <a:t> and CS@CMU</a:t>
            </a:r>
            <a:r>
              <a:rPr lang="hu-HU" sz="1000" dirty="0"/>
              <a:t>. Carnegie </a:t>
            </a:r>
            <a:r>
              <a:rPr lang="hu-HU" sz="1000" dirty="0" err="1"/>
              <a:t>Mellon</a:t>
            </a:r>
            <a:r>
              <a:rPr lang="hu-HU" sz="1000" dirty="0"/>
              <a:t> University. Letöltve: </a:t>
            </a:r>
            <a:r>
              <a:rPr lang="hu-HU" sz="1000" u="sng" dirty="0"/>
              <a:t>http://www-cgi.cs.cmu.edu/afs/cs/usr/wing/www/CT_at_CMU.pdf</a:t>
            </a:r>
            <a:endParaRPr lang="hu-HU" sz="1000" dirty="0"/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000" dirty="0" err="1"/>
              <a:t>Wing</a:t>
            </a:r>
            <a:r>
              <a:rPr lang="hu-HU" sz="1000" dirty="0"/>
              <a:t>, J. M. (2008): </a:t>
            </a:r>
            <a:r>
              <a:rPr lang="hu-HU" sz="1000" i="1" dirty="0" err="1"/>
              <a:t>Computational</a:t>
            </a:r>
            <a:r>
              <a:rPr lang="hu-HU" sz="1000" i="1" dirty="0"/>
              <a:t> </a:t>
            </a:r>
            <a:r>
              <a:rPr lang="hu-HU" sz="1000" i="1" dirty="0" err="1"/>
              <a:t>thinking</a:t>
            </a:r>
            <a:r>
              <a:rPr lang="hu-HU" sz="1000" i="1" dirty="0"/>
              <a:t> and </a:t>
            </a:r>
            <a:r>
              <a:rPr lang="hu-HU" sz="1000" i="1" dirty="0" err="1"/>
              <a:t>thinking</a:t>
            </a:r>
            <a:r>
              <a:rPr lang="hu-HU" sz="1000" i="1" dirty="0"/>
              <a:t> </a:t>
            </a:r>
            <a:r>
              <a:rPr lang="hu-HU" sz="1000" i="1" dirty="0" err="1"/>
              <a:t>about</a:t>
            </a:r>
            <a:r>
              <a:rPr lang="hu-HU" sz="1000" i="1" dirty="0"/>
              <a:t> </a:t>
            </a:r>
            <a:r>
              <a:rPr lang="hu-HU" sz="1000" i="1" dirty="0" err="1"/>
              <a:t>computing</a:t>
            </a:r>
            <a:r>
              <a:rPr lang="hu-HU" sz="1000" dirty="0"/>
              <a:t>. </a:t>
            </a:r>
            <a:r>
              <a:rPr lang="hu-HU" sz="1000" dirty="0" err="1"/>
              <a:t>Philosoohical</a:t>
            </a:r>
            <a:r>
              <a:rPr lang="hu-HU" sz="1000" dirty="0"/>
              <a:t> </a:t>
            </a:r>
            <a:r>
              <a:rPr lang="hu-HU" sz="1000" dirty="0" err="1"/>
              <a:t>Transactions</a:t>
            </a:r>
            <a:r>
              <a:rPr lang="hu-HU" sz="1000" dirty="0"/>
              <a:t> of The Royal Society A, 28 10, 366(1881), p. 3717–3725. Letöltve: </a:t>
            </a:r>
            <a:r>
              <a:rPr lang="hu-HU" sz="1000" u="sng" dirty="0"/>
              <a:t>http://rsta.royalsocietypublishing.org/content/366/1881/3717.short</a:t>
            </a:r>
            <a:endParaRPr lang="hu-HU" sz="1000" dirty="0"/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000" dirty="0" err="1"/>
              <a:t>Zsakó</a:t>
            </a:r>
            <a:r>
              <a:rPr lang="hu-HU" sz="1000" dirty="0"/>
              <a:t>, L. (2014): </a:t>
            </a:r>
            <a:r>
              <a:rPr lang="hu-HU" sz="1000" i="1" dirty="0"/>
              <a:t>Miért elavult informatikából a NAT, a kerettanterv, az érettségi?</a:t>
            </a:r>
            <a:r>
              <a:rPr lang="hu-HU" sz="1000" dirty="0"/>
              <a:t> Készült az "Országos koordinációval a pedagógusképzés megújításáért” című TÁMOP-4.1.2.B.2-13/1-2013-0007 pályázat keretében. Letöltve: </a:t>
            </a:r>
            <a:r>
              <a:rPr lang="hu-HU" sz="1000" u="sng" dirty="0"/>
              <a:t>http://</a:t>
            </a:r>
            <a:r>
              <a:rPr lang="hu-HU" sz="1000" u="sng" dirty="0" smtClean="0"/>
              <a:t>infoera.hu/infoera2014/ea/problemak-az-informatika-oktatassal.ppt</a:t>
            </a:r>
            <a:endParaRPr lang="hu-HU" sz="10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899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353300" algn="r"/>
              </a:tabLst>
            </a:pPr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>
            <a:noAutofit/>
          </a:bodyPr>
          <a:lstStyle/>
          <a:p>
            <a:pPr marL="358775" indent="-358775">
              <a:lnSpc>
                <a:spcPct val="100000"/>
              </a:lnSpc>
              <a:spcAft>
                <a:spcPts val="600"/>
              </a:spcAft>
              <a:buNone/>
            </a:pPr>
            <a:r>
              <a:rPr lang="hu-HU" sz="1000" i="1" u="sng" dirty="0"/>
              <a:t>Törvények, rendeletek:</a:t>
            </a:r>
          </a:p>
          <a:p>
            <a:pPr marL="358775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000" i="1" dirty="0"/>
              <a:t>Kerettanterv az általános iskola 1–4. évfolyamára - Szabadon választható - Informatika. 51/2012. (XII. 21.) számú EMMI rendelet. Letöltve: </a:t>
            </a:r>
            <a:r>
              <a:rPr lang="hu-HU" sz="1000" i="1" u="sng" dirty="0"/>
              <a:t>http://kerettanterv.ofi.hu/01_melleklet_1-4/1.3.3_informat_1-4.doc</a:t>
            </a:r>
          </a:p>
          <a:p>
            <a:pPr marL="358775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000" i="1" dirty="0"/>
              <a:t>Kerettanterv az általános iskola 5–8. évfolyamára - Informatika. 51/2012. (XII. 21.) számú EMMI rendelet Letöltve: </a:t>
            </a:r>
            <a:r>
              <a:rPr lang="hu-HU" sz="1000" i="1" u="sng" dirty="0"/>
              <a:t>http://kerettanterv.ofi.hu/02_melleklet_5-8/2.2.15_informat_5-8.doc</a:t>
            </a:r>
          </a:p>
          <a:p>
            <a:pPr marL="358775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000" i="1" dirty="0"/>
              <a:t>Kerettanterv a gimnáziumok 9-12. évfolyama számára – Informatika. 51/2012. (XII. 21.) számú EMMI rendelet. Letöltve: </a:t>
            </a:r>
            <a:r>
              <a:rPr lang="hu-HU" sz="1000" i="1" u="sng" dirty="0"/>
              <a:t>http://kerettanterv.ofi.hu/03_melleklet_9-12/3.2.16_informat_9-12.doc</a:t>
            </a:r>
          </a:p>
          <a:p>
            <a:pPr marL="358775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000" i="1" dirty="0"/>
              <a:t>Nemzeti Alaptanterv. Magyar Közlöny 2012. évi 66. kiadás, 2012. június 4. a 110/2012. (VI. 4.) Korm. rendelet melléklete. Letöltve: </a:t>
            </a:r>
            <a:r>
              <a:rPr lang="hu-HU" sz="1000" i="1" u="sng" dirty="0"/>
              <a:t>http://net.jogtar.hu/jr/gen/hjegy_doc.cgi?docid=A1200110.KOR</a:t>
            </a:r>
          </a:p>
          <a:p>
            <a:pPr marL="358775" indent="-358775">
              <a:lnSpc>
                <a:spcPct val="100000"/>
              </a:lnSpc>
              <a:spcAft>
                <a:spcPts val="600"/>
              </a:spcAft>
              <a:buNone/>
            </a:pPr>
            <a:r>
              <a:rPr lang="hu-HU" sz="1000" i="1" u="sng" dirty="0"/>
              <a:t>Könyvek</a:t>
            </a:r>
          </a:p>
          <a:p>
            <a:pPr marL="358775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000" i="1" dirty="0" err="1"/>
              <a:t>Abelson</a:t>
            </a:r>
            <a:r>
              <a:rPr lang="hu-HU" sz="1000" i="1" dirty="0"/>
              <a:t>, H. &amp; </a:t>
            </a:r>
            <a:r>
              <a:rPr lang="hu-HU" sz="1000" i="1" dirty="0" err="1"/>
              <a:t>Sussman</a:t>
            </a:r>
            <a:r>
              <a:rPr lang="hu-HU" sz="1000" i="1" dirty="0"/>
              <a:t>, G. J., (1996): </a:t>
            </a:r>
            <a:r>
              <a:rPr lang="hu-HU" sz="1000" i="1" dirty="0" err="1"/>
              <a:t>Structure</a:t>
            </a:r>
            <a:r>
              <a:rPr lang="hu-HU" sz="1000" i="1" dirty="0"/>
              <a:t> and </a:t>
            </a:r>
            <a:r>
              <a:rPr lang="hu-HU" sz="1000" i="1" dirty="0" err="1"/>
              <a:t>interpretation</a:t>
            </a:r>
            <a:r>
              <a:rPr lang="hu-HU" sz="1000" i="1" dirty="0"/>
              <a:t> of computer </a:t>
            </a:r>
            <a:r>
              <a:rPr lang="hu-HU" sz="1000" i="1" dirty="0" err="1"/>
              <a:t>programs</a:t>
            </a:r>
            <a:r>
              <a:rPr lang="hu-HU" sz="1000" i="1" dirty="0"/>
              <a:t>. 2 szerk. London, England: The MIT Press.</a:t>
            </a:r>
          </a:p>
          <a:p>
            <a:pPr marL="358775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000" i="1" dirty="0"/>
              <a:t>Borsányi, K. &amp; </a:t>
            </a:r>
            <a:r>
              <a:rPr lang="hu-HU" sz="1000" i="1" dirty="0" err="1"/>
              <a:t>Hack</a:t>
            </a:r>
            <a:r>
              <a:rPr lang="hu-HU" sz="1000" i="1" dirty="0"/>
              <a:t>, F., (1990): Matematika Feladatgyűjtemény III.. 3 szerk. Budapest: Tankönyvkiadó.</a:t>
            </a:r>
          </a:p>
          <a:p>
            <a:pPr marL="358775" indent="-358775">
              <a:lnSpc>
                <a:spcPct val="100000"/>
              </a:lnSpc>
              <a:spcAft>
                <a:spcPts val="600"/>
              </a:spcAft>
              <a:buNone/>
            </a:pPr>
            <a:r>
              <a:rPr lang="hu-HU" sz="1000" i="1" u="sng" dirty="0"/>
              <a:t>Internetes hivatkozások:</a:t>
            </a:r>
          </a:p>
          <a:p>
            <a:pPr marL="358775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000" i="1" dirty="0"/>
              <a:t>Információs Társadalom Parlamentje, 2014. IT Parlament 2014 - kerekasztal-beszélgetés a köznevelés fejlesztéséről. Elérhető: </a:t>
            </a:r>
            <a:r>
              <a:rPr lang="hu-HU" sz="1000" i="1" u="sng" dirty="0"/>
              <a:t>http://infoter.eu/video/it_parlament_2014_kerekasztal-beszelgetes_a_kozneveles_fejleszteserol [Hozzáférés dátuma: 2014. október 29</a:t>
            </a:r>
            <a:r>
              <a:rPr lang="hu-HU" sz="1000" i="1" u="sng" dirty="0" smtClean="0"/>
              <a:t>.].</a:t>
            </a:r>
          </a:p>
          <a:p>
            <a:pPr marL="358775" indent="-358775">
              <a:lnSpc>
                <a:spcPct val="100000"/>
              </a:lnSpc>
              <a:spcAft>
                <a:spcPts val="600"/>
              </a:spcAft>
              <a:buNone/>
            </a:pPr>
            <a:r>
              <a:rPr lang="hu-HU" sz="1000" i="1" dirty="0" smtClean="0"/>
              <a:t>Az érettségi eredményekről a diagramokat Dr. </a:t>
            </a:r>
            <a:r>
              <a:rPr lang="hu-HU" sz="1000" i="1" dirty="0" err="1" smtClean="0"/>
              <a:t>Tevesz</a:t>
            </a:r>
            <a:r>
              <a:rPr lang="hu-HU" sz="1000" i="1" dirty="0" smtClean="0"/>
              <a:t> Gábor (BME-VIK oktatási dékán-helyettes publikálta</a:t>
            </a:r>
            <a:endParaRPr lang="hu-HU" sz="1000" i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4760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lcím 7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  <a:solidFill>
            <a:srgbClr val="5858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515778" y="2304677"/>
            <a:ext cx="1080000" cy="1080000"/>
          </a:xfrm>
          <a:prstGeom prst="rect">
            <a:avLst/>
          </a:prstGeom>
          <a:solidFill>
            <a:srgbClr val="8C2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6210300" y="1600200"/>
            <a:ext cx="1080000" cy="1080000"/>
          </a:xfrm>
          <a:prstGeom prst="rect">
            <a:avLst/>
          </a:prstGeom>
          <a:solidFill>
            <a:srgbClr val="FF9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5010329" y="3647420"/>
            <a:ext cx="1080000" cy="1080000"/>
          </a:xfrm>
          <a:prstGeom prst="rect">
            <a:avLst/>
          </a:prstGeom>
          <a:solidFill>
            <a:srgbClr val="EE55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6667500" y="163346"/>
            <a:ext cx="1080000" cy="1080000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3751850" y="791999"/>
            <a:ext cx="1080000" cy="1080000"/>
          </a:xfrm>
          <a:prstGeom prst="rect">
            <a:avLst/>
          </a:prstGeom>
          <a:solidFill>
            <a:srgbClr val="EDB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3916680" y="1917700"/>
            <a:ext cx="1080000" cy="1080000"/>
          </a:xfrm>
          <a:prstGeom prst="rect">
            <a:avLst/>
          </a:prstGeom>
          <a:solidFill>
            <a:srgbClr val="0044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2085340" y="306879"/>
            <a:ext cx="1080000" cy="1080000"/>
          </a:xfrm>
          <a:prstGeom prst="rect">
            <a:avLst/>
          </a:prstGeom>
          <a:solidFill>
            <a:srgbClr val="756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3291340" y="3027911"/>
            <a:ext cx="1080000" cy="1080000"/>
          </a:xfrm>
          <a:prstGeom prst="rect">
            <a:avLst/>
          </a:prstGeom>
          <a:solidFill>
            <a:srgbClr val="F0E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12"/>
          <p:cNvSpPr/>
          <p:nvPr/>
        </p:nvSpPr>
        <p:spPr>
          <a:xfrm>
            <a:off x="6372360" y="2701267"/>
            <a:ext cx="1080000" cy="1080000"/>
          </a:xfrm>
          <a:prstGeom prst="rect">
            <a:avLst/>
          </a:prstGeom>
          <a:solidFill>
            <a:srgbClr val="756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13"/>
          <p:cNvSpPr/>
          <p:nvPr/>
        </p:nvSpPr>
        <p:spPr>
          <a:xfrm>
            <a:off x="1975778" y="2997700"/>
            <a:ext cx="1080000" cy="1080000"/>
          </a:xfrm>
          <a:prstGeom prst="rect">
            <a:avLst/>
          </a:prstGeom>
          <a:solidFill>
            <a:srgbClr val="756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Téglalap 14"/>
          <p:cNvSpPr/>
          <p:nvPr/>
        </p:nvSpPr>
        <p:spPr>
          <a:xfrm>
            <a:off x="5209675" y="499133"/>
            <a:ext cx="1080000" cy="1080000"/>
          </a:xfrm>
          <a:prstGeom prst="rect">
            <a:avLst/>
          </a:prstGeom>
          <a:solidFill>
            <a:srgbClr val="8C2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7588750" y="1187765"/>
            <a:ext cx="1080000" cy="1080000"/>
          </a:xfrm>
          <a:prstGeom prst="rect">
            <a:avLst/>
          </a:prstGeom>
          <a:solidFill>
            <a:srgbClr val="8C2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Téglalap 16"/>
          <p:cNvSpPr/>
          <p:nvPr/>
        </p:nvSpPr>
        <p:spPr>
          <a:xfrm>
            <a:off x="1634049" y="981233"/>
            <a:ext cx="1080000" cy="1080000"/>
          </a:xfrm>
          <a:prstGeom prst="rect">
            <a:avLst/>
          </a:prstGeom>
          <a:solidFill>
            <a:srgbClr val="FF9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Téglalap 17"/>
          <p:cNvSpPr/>
          <p:nvPr/>
        </p:nvSpPr>
        <p:spPr>
          <a:xfrm>
            <a:off x="7049293" y="3185686"/>
            <a:ext cx="1080000" cy="1080000"/>
          </a:xfrm>
          <a:prstGeom prst="rect">
            <a:avLst/>
          </a:prstGeom>
          <a:solidFill>
            <a:srgbClr val="0044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Téglalap 18"/>
          <p:cNvSpPr/>
          <p:nvPr/>
        </p:nvSpPr>
        <p:spPr>
          <a:xfrm>
            <a:off x="4234767" y="3107420"/>
            <a:ext cx="1080000" cy="1080000"/>
          </a:xfrm>
          <a:prstGeom prst="rect">
            <a:avLst/>
          </a:prstGeom>
          <a:solidFill>
            <a:srgbClr val="EDB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Téglalap 19"/>
          <p:cNvSpPr/>
          <p:nvPr/>
        </p:nvSpPr>
        <p:spPr>
          <a:xfrm>
            <a:off x="1220208" y="2364941"/>
            <a:ext cx="1080000" cy="1080000"/>
          </a:xfrm>
          <a:prstGeom prst="rect">
            <a:avLst/>
          </a:prstGeom>
          <a:solidFill>
            <a:srgbClr val="0044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Téglalap 20"/>
          <p:cNvSpPr/>
          <p:nvPr/>
        </p:nvSpPr>
        <p:spPr>
          <a:xfrm>
            <a:off x="4562663" y="1243346"/>
            <a:ext cx="1080000" cy="1080000"/>
          </a:xfrm>
          <a:prstGeom prst="rect">
            <a:avLst/>
          </a:prstGeom>
          <a:solidFill>
            <a:srgbClr val="EE55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églalap 21"/>
          <p:cNvSpPr/>
          <p:nvPr/>
        </p:nvSpPr>
        <p:spPr>
          <a:xfrm>
            <a:off x="5833158" y="2216695"/>
            <a:ext cx="1080000" cy="1080000"/>
          </a:xfrm>
          <a:prstGeom prst="rect">
            <a:avLst/>
          </a:prstGeom>
          <a:solidFill>
            <a:srgbClr val="F0ED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Téglalap 22"/>
          <p:cNvSpPr/>
          <p:nvPr/>
        </p:nvSpPr>
        <p:spPr>
          <a:xfrm>
            <a:off x="4894452" y="2431521"/>
            <a:ext cx="1080000" cy="1080000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24" name="Élőláb hely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25" name="Dia számának helye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F1E0-55D6-4757-93A3-904AACDD50EE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191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Informatika a közoktatásban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658236"/>
              </p:ext>
            </p:extLst>
          </p:nvPr>
        </p:nvGraphicFramePr>
        <p:xfrm>
          <a:off x="1349052" y="2035775"/>
          <a:ext cx="7543803" cy="2683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3024"/>
                <a:gridCol w="476983"/>
                <a:gridCol w="476983"/>
                <a:gridCol w="476983"/>
                <a:gridCol w="476983"/>
                <a:gridCol w="476983"/>
                <a:gridCol w="476983"/>
                <a:gridCol w="476983"/>
                <a:gridCol w="476983"/>
                <a:gridCol w="476983"/>
                <a:gridCol w="476983"/>
                <a:gridCol w="476983"/>
                <a:gridCol w="476983"/>
                <a:gridCol w="476983"/>
              </a:tblGrid>
              <a:tr h="2446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 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6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7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8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9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10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11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12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 err="1" smtClean="0">
                          <a:effectLst/>
                        </a:rPr>
                        <a:t>Össz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b"/>
                </a:tc>
              </a:tr>
              <a:tr h="487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NAT ajánlás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2-5%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2-5%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2-5%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2-5%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4-8%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4-8%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4-8%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4-8%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4-8%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4-8%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min 4%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min 4%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 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</a:tr>
              <a:tr h="487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effectLst/>
                        </a:rPr>
                        <a:t>max</a:t>
                      </a:r>
                      <a:r>
                        <a:rPr lang="hu-HU" sz="1600" dirty="0">
                          <a:effectLst/>
                        </a:rPr>
                        <a:t>. heti </a:t>
                      </a:r>
                      <a:r>
                        <a:rPr lang="hu-HU" sz="1600" dirty="0" smtClean="0">
                          <a:effectLst/>
                        </a:rPr>
                        <a:t>óra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25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25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25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27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28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28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31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31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35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36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35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35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 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</a:tr>
              <a:tr h="487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elvi minimum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0,5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0,5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0,5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0,54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1,12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1,12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1,24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1,24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1,4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1,44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1,4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1,4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12,4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</a:tr>
              <a:tr h="487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elvi maximum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1,25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1,25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1,25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1,35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2,24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2,24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2,48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2,48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2,8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2,88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1,4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1,4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</a:rPr>
                        <a:t>23,0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</a:tr>
              <a:tr h="487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KT előírt (</a:t>
                      </a:r>
                      <a:r>
                        <a:rPr lang="hu-HU" sz="1600" dirty="0" err="1" smtClean="0">
                          <a:effectLst/>
                        </a:rPr>
                        <a:t>gim</a:t>
                      </a:r>
                      <a:r>
                        <a:rPr lang="hu-HU" sz="1600" dirty="0" smtClean="0">
                          <a:effectLst/>
                        </a:rPr>
                        <a:t>.)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0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0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0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0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0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0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0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5</a:t>
                      </a:r>
                      <a:endParaRPr lang="hu-HU" sz="1600" b="1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44423" marR="44423" marT="0" marB="0" anchor="ctr"/>
                </a:tc>
              </a:tr>
            </a:tbl>
          </a:graphicData>
        </a:graphic>
      </p:graphicFrame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3</a:t>
            </a:fld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6999626" y="5737458"/>
            <a:ext cx="1740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Matematika</a:t>
            </a:r>
            <a:endParaRPr lang="hu-HU" sz="24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1824570" y="5368126"/>
            <a:ext cx="698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Fizika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5651512" y="5909145"/>
            <a:ext cx="996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Technika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111729" y="5783625"/>
            <a:ext cx="89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Magyar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4384574" y="5783625"/>
            <a:ext cx="915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Földrajz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3355840" y="5913956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Biológia</a:t>
            </a:r>
            <a:endParaRPr lang="hu-HU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56629705"/>
              </p:ext>
            </p:extLst>
          </p:nvPr>
        </p:nvGraphicFramePr>
        <p:xfrm>
          <a:off x="2441853" y="4853751"/>
          <a:ext cx="6120000" cy="905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819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Graphic spid="1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informatika más…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Szalayné Tahy </a:t>
            </a:r>
            <a:r>
              <a:rPr lang="hu-HU" dirty="0" err="1" smtClean="0"/>
              <a:t>ZsuzsaNNA</a:t>
            </a:r>
            <a:r>
              <a:rPr lang="hu-HU" dirty="0" smtClean="0"/>
              <a:t> (ELTE IK)</a:t>
            </a:r>
            <a:br>
              <a:rPr lang="hu-HU" dirty="0" smtClean="0"/>
            </a:br>
            <a:r>
              <a:rPr lang="hu-HU" dirty="0" err="1" smtClean="0"/>
              <a:t>Czirkos</a:t>
            </a:r>
            <a:r>
              <a:rPr lang="hu-HU" dirty="0" smtClean="0"/>
              <a:t> Zoltán (BME VIK EET)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94"/>
          <a:stretch/>
        </p:blipFill>
        <p:spPr>
          <a:xfrm>
            <a:off x="2235200" y="1445260"/>
            <a:ext cx="1618784" cy="161474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15" r="3913" b="15176"/>
          <a:stretch/>
        </p:blipFill>
        <p:spPr>
          <a:xfrm flipH="1">
            <a:off x="5308600" y="1445260"/>
            <a:ext cx="1518254" cy="1752571"/>
          </a:xfrm>
          <a:prstGeom prst="rect">
            <a:avLst/>
          </a:prstGeom>
        </p:spPr>
      </p:pic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F1E0-55D6-4757-93A3-904AACDD50EE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038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0">
        <p14:prism dir="r"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Programozáshoz matematika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053" y="1886087"/>
            <a:ext cx="2292295" cy="138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93" y="1870432"/>
            <a:ext cx="2292295" cy="138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873" y="1886087"/>
            <a:ext cx="2292295" cy="138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2409" y="3622085"/>
            <a:ext cx="4496786" cy="2642251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1144780" y="3940249"/>
            <a:ext cx="35252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Calibri" panose="020F0502020204030204" pitchFamily="34" charset="0"/>
              <a:buChar char="–"/>
            </a:pPr>
            <a:r>
              <a:rPr lang="hu-HU" i="1" dirty="0"/>
              <a:t>Pistike! Mi leszel, ha nagy leszel?</a:t>
            </a:r>
          </a:p>
          <a:p>
            <a:pPr marL="285750" lvl="0" indent="-285750">
              <a:buFont typeface="Calibri" panose="020F0502020204030204" pitchFamily="34" charset="0"/>
              <a:buChar char="–"/>
            </a:pPr>
            <a:r>
              <a:rPr lang="hu-HU" i="1" dirty="0"/>
              <a:t>Informatikus.</a:t>
            </a:r>
          </a:p>
          <a:p>
            <a:pPr marL="285750" lvl="0" indent="-285750">
              <a:buFont typeface="Calibri" panose="020F0502020204030204" pitchFamily="34" charset="0"/>
              <a:buChar char="–"/>
            </a:pPr>
            <a:r>
              <a:rPr lang="hu-HU" i="1" dirty="0"/>
              <a:t>Mit csináltál informatika órán?</a:t>
            </a:r>
          </a:p>
          <a:p>
            <a:pPr marL="285750" lvl="0" indent="-285750">
              <a:buFont typeface="Calibri" panose="020F0502020204030204" pitchFamily="34" charset="0"/>
              <a:buChar char="–"/>
            </a:pPr>
            <a:r>
              <a:rPr lang="hu-HU" i="1" dirty="0"/>
              <a:t>Neteztem.</a:t>
            </a:r>
          </a:p>
          <a:p>
            <a:pPr marL="285750" lvl="0" indent="-285750">
              <a:buFont typeface="Calibri" panose="020F0502020204030204" pitchFamily="34" charset="0"/>
              <a:buChar char="–"/>
            </a:pPr>
            <a:r>
              <a:rPr lang="hu-HU" i="1" dirty="0"/>
              <a:t>Hogyan leszel így informatikus?</a:t>
            </a:r>
          </a:p>
          <a:p>
            <a:pPr marL="285750" lvl="0" indent="-285750">
              <a:buFont typeface="Calibri" panose="020F0502020204030204" pitchFamily="34" charset="0"/>
              <a:buChar char="–"/>
            </a:pPr>
            <a:r>
              <a:rPr lang="hu-HU" i="1" dirty="0"/>
              <a:t>Tanulom a matekot</a:t>
            </a:r>
            <a:r>
              <a:rPr lang="hu-HU" i="1" dirty="0" smtClean="0"/>
              <a:t>.</a:t>
            </a:r>
            <a:endParaRPr lang="hu-HU" i="1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928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Informatika a felsőoktatásban</a:t>
            </a:r>
            <a:endParaRPr lang="hu-HU" dirty="0"/>
          </a:p>
        </p:txBody>
      </p:sp>
      <p:graphicFrame>
        <p:nvGraphicFramePr>
          <p:cNvPr id="13" name="Diagram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2854289"/>
              </p:ext>
            </p:extLst>
          </p:nvPr>
        </p:nvGraphicFramePr>
        <p:xfrm>
          <a:off x="2936552" y="4213225"/>
          <a:ext cx="4572000" cy="219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Diagram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70343"/>
              </p:ext>
            </p:extLst>
          </p:nvPr>
        </p:nvGraphicFramePr>
        <p:xfrm>
          <a:off x="1898327" y="1826261"/>
          <a:ext cx="5610225" cy="2514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62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2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Félrevezető fogalmak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165548" y="2024886"/>
            <a:ext cx="79784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 indent="-534988"/>
            <a:r>
              <a:rPr lang="hu-HU" sz="2000" i="1" dirty="0">
                <a:ea typeface="Droid Sans Fallback"/>
              </a:rPr>
              <a:t>42. </a:t>
            </a:r>
            <a:r>
              <a:rPr lang="hu-HU" sz="2000" i="1" dirty="0" smtClean="0">
                <a:ea typeface="Droid Sans Fallback"/>
              </a:rPr>
              <a:t>kérdés: Hogy </a:t>
            </a:r>
            <a:r>
              <a:rPr lang="hu-HU" sz="2000" i="1" dirty="0">
                <a:ea typeface="Droid Sans Fallback"/>
              </a:rPr>
              <a:t>is van ez? Melyik igaz</a:t>
            </a:r>
            <a:r>
              <a:rPr lang="hu-HU" sz="2000" i="1" dirty="0" smtClean="0">
                <a:ea typeface="Droid Sans Fallback"/>
              </a:rPr>
              <a:t>?</a:t>
            </a:r>
          </a:p>
          <a:p>
            <a:pPr marL="534988" indent="-534988">
              <a:buAutoNum type="alphaUcPeriod"/>
            </a:pPr>
            <a:r>
              <a:rPr lang="hu-HU" sz="2000" i="1" dirty="0" smtClean="0">
                <a:ea typeface="Droid Sans Fallback"/>
              </a:rPr>
              <a:t>Az </a:t>
            </a:r>
            <a:r>
              <a:rPr lang="hu-HU" sz="2000" i="1" dirty="0">
                <a:ea typeface="Droid Sans Fallback"/>
              </a:rPr>
              <a:t>összeadás művelete asszociatív, az osztás művelete nem </a:t>
            </a:r>
            <a:r>
              <a:rPr lang="hu-HU" sz="2000" i="1" dirty="0" smtClean="0">
                <a:ea typeface="Droid Sans Fallback"/>
              </a:rPr>
              <a:t>asszociatív</a:t>
            </a:r>
          </a:p>
          <a:p>
            <a:pPr marL="534988" indent="-534988">
              <a:buAutoNum type="alphaUcPeriod"/>
            </a:pPr>
            <a:r>
              <a:rPr lang="hu-HU" sz="2000" i="1" dirty="0" smtClean="0">
                <a:ea typeface="Droid Sans Fallback"/>
              </a:rPr>
              <a:t>Az </a:t>
            </a:r>
            <a:r>
              <a:rPr lang="hu-HU" sz="2000" i="1" dirty="0">
                <a:ea typeface="Droid Sans Fallback"/>
              </a:rPr>
              <a:t>”a/b/c” balról asszociatív, az ”a=b=c” jobbról asszociatív</a:t>
            </a:r>
            <a:endParaRPr lang="hu-HU" sz="2000" dirty="0">
              <a:effectLst/>
              <a:ea typeface="Droid Sans Fallback"/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220206"/>
              </p:ext>
            </p:extLst>
          </p:nvPr>
        </p:nvGraphicFramePr>
        <p:xfrm>
          <a:off x="1349052" y="3079451"/>
          <a:ext cx="6849374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9755"/>
                <a:gridCol w="1354118"/>
                <a:gridCol w="1355167"/>
                <a:gridCol w="1355167"/>
                <a:gridCol w="1355167"/>
              </a:tblGrid>
              <a:tr h="381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Sikeresség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A igaz</a:t>
                      </a:r>
                      <a:br>
                        <a:rPr lang="hu-HU" sz="2000" dirty="0">
                          <a:effectLst/>
                        </a:rPr>
                      </a:br>
                      <a:r>
                        <a:rPr lang="hu-HU" sz="2000" dirty="0">
                          <a:effectLst/>
                        </a:rPr>
                        <a:t>B hamis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A hamis</a:t>
                      </a:r>
                      <a:br>
                        <a:rPr lang="hu-HU" sz="2000">
                          <a:effectLst/>
                        </a:rPr>
                      </a:br>
                      <a:r>
                        <a:rPr lang="hu-HU" sz="2000">
                          <a:effectLst/>
                        </a:rPr>
                        <a:t>B igaz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A igaz</a:t>
                      </a:r>
                      <a:br>
                        <a:rPr lang="hu-HU" sz="2000">
                          <a:effectLst/>
                        </a:rPr>
                      </a:br>
                      <a:r>
                        <a:rPr lang="hu-HU" sz="2000">
                          <a:effectLst/>
                        </a:rPr>
                        <a:t>B igaz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A hamis</a:t>
                      </a:r>
                      <a:br>
                        <a:rPr lang="hu-HU" sz="2000">
                          <a:effectLst/>
                        </a:rPr>
                      </a:br>
                      <a:r>
                        <a:rPr lang="hu-HU" sz="2000">
                          <a:effectLst/>
                        </a:rPr>
                        <a:t>B hamis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elégtelen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0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0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elfogadható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0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jó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18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16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18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5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Droid Sans Fallback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1200358" y="4718566"/>
            <a:ext cx="3954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„Definiáljunk </a:t>
            </a:r>
            <a:r>
              <a:rPr lang="hu-HU" i="1" dirty="0"/>
              <a:t>egy egész típusú változót</a:t>
            </a:r>
            <a:r>
              <a:rPr lang="hu-HU" i="1" dirty="0" smtClean="0"/>
              <a:t>!”</a:t>
            </a:r>
            <a:endParaRPr lang="hu-HU" i="1" dirty="0"/>
          </a:p>
        </p:txBody>
      </p:sp>
      <p:sp>
        <p:nvSpPr>
          <p:cNvPr id="6" name="Szabadkézi sokszög 5"/>
          <p:cNvSpPr/>
          <p:nvPr/>
        </p:nvSpPr>
        <p:spPr>
          <a:xfrm rot="18000000">
            <a:off x="5086442" y="4909046"/>
            <a:ext cx="791985" cy="910328"/>
          </a:xfrm>
          <a:custGeom>
            <a:avLst/>
            <a:gdLst>
              <a:gd name="connsiteX0" fmla="*/ 0 w 910327"/>
              <a:gd name="connsiteY0" fmla="*/ 395992 h 791984"/>
              <a:gd name="connsiteX1" fmla="*/ 197996 w 910327"/>
              <a:gd name="connsiteY1" fmla="*/ 0 h 791984"/>
              <a:gd name="connsiteX2" fmla="*/ 712331 w 910327"/>
              <a:gd name="connsiteY2" fmla="*/ 0 h 791984"/>
              <a:gd name="connsiteX3" fmla="*/ 910327 w 910327"/>
              <a:gd name="connsiteY3" fmla="*/ 395992 h 791984"/>
              <a:gd name="connsiteX4" fmla="*/ 712331 w 910327"/>
              <a:gd name="connsiteY4" fmla="*/ 791984 h 791984"/>
              <a:gd name="connsiteX5" fmla="*/ 197996 w 910327"/>
              <a:gd name="connsiteY5" fmla="*/ 791984 h 791984"/>
              <a:gd name="connsiteX6" fmla="*/ 0 w 910327"/>
              <a:gd name="connsiteY6" fmla="*/ 395992 h 791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0327" h="791984">
                <a:moveTo>
                  <a:pt x="455163" y="0"/>
                </a:moveTo>
                <a:lnTo>
                  <a:pt x="910326" y="172257"/>
                </a:lnTo>
                <a:lnTo>
                  <a:pt x="910326" y="619727"/>
                </a:lnTo>
                <a:lnTo>
                  <a:pt x="455164" y="791984"/>
                </a:lnTo>
                <a:lnTo>
                  <a:pt x="1" y="619727"/>
                </a:lnTo>
                <a:lnTo>
                  <a:pt x="1" y="172257"/>
                </a:lnTo>
                <a:lnTo>
                  <a:pt x="455163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516" tIns="179959" rIns="161518" bIns="179959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 smtClean="0"/>
              <a:t>Definíció</a:t>
            </a:r>
            <a:endParaRPr lang="hu-HU" sz="1000" b="1" kern="1200" dirty="0"/>
          </a:p>
        </p:txBody>
      </p:sp>
      <p:sp>
        <p:nvSpPr>
          <p:cNvPr id="9" name="Szabadkézi sokszög 8"/>
          <p:cNvSpPr/>
          <p:nvPr/>
        </p:nvSpPr>
        <p:spPr>
          <a:xfrm rot="18000000">
            <a:off x="7266419" y="5329882"/>
            <a:ext cx="791985" cy="910328"/>
          </a:xfrm>
          <a:custGeom>
            <a:avLst/>
            <a:gdLst>
              <a:gd name="connsiteX0" fmla="*/ 0 w 910327"/>
              <a:gd name="connsiteY0" fmla="*/ 395992 h 791984"/>
              <a:gd name="connsiteX1" fmla="*/ 197996 w 910327"/>
              <a:gd name="connsiteY1" fmla="*/ 0 h 791984"/>
              <a:gd name="connsiteX2" fmla="*/ 712331 w 910327"/>
              <a:gd name="connsiteY2" fmla="*/ 0 h 791984"/>
              <a:gd name="connsiteX3" fmla="*/ 910327 w 910327"/>
              <a:gd name="connsiteY3" fmla="*/ 395992 h 791984"/>
              <a:gd name="connsiteX4" fmla="*/ 712331 w 910327"/>
              <a:gd name="connsiteY4" fmla="*/ 791984 h 791984"/>
              <a:gd name="connsiteX5" fmla="*/ 197996 w 910327"/>
              <a:gd name="connsiteY5" fmla="*/ 791984 h 791984"/>
              <a:gd name="connsiteX6" fmla="*/ 0 w 910327"/>
              <a:gd name="connsiteY6" fmla="*/ 395992 h 791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0327" h="791984">
                <a:moveTo>
                  <a:pt x="455163" y="0"/>
                </a:moveTo>
                <a:lnTo>
                  <a:pt x="910326" y="172257"/>
                </a:lnTo>
                <a:lnTo>
                  <a:pt x="910326" y="619727"/>
                </a:lnTo>
                <a:lnTo>
                  <a:pt x="455164" y="791984"/>
                </a:lnTo>
                <a:lnTo>
                  <a:pt x="1" y="619727"/>
                </a:lnTo>
                <a:lnTo>
                  <a:pt x="1" y="172257"/>
                </a:lnTo>
                <a:lnTo>
                  <a:pt x="455163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416" tIns="141859" rIns="123418" bIns="141859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900" b="1" kern="1200" dirty="0" smtClean="0"/>
              <a:t>Paraméter</a:t>
            </a:r>
            <a:endParaRPr lang="hu-HU" sz="900" b="1" kern="1200" dirty="0"/>
          </a:p>
        </p:txBody>
      </p:sp>
      <p:sp>
        <p:nvSpPr>
          <p:cNvPr id="10" name="Szabadkézi sokszög 9"/>
          <p:cNvSpPr/>
          <p:nvPr/>
        </p:nvSpPr>
        <p:spPr>
          <a:xfrm rot="18000000">
            <a:off x="5927134" y="4721619"/>
            <a:ext cx="791985" cy="910328"/>
          </a:xfrm>
          <a:custGeom>
            <a:avLst/>
            <a:gdLst>
              <a:gd name="connsiteX0" fmla="*/ 0 w 910327"/>
              <a:gd name="connsiteY0" fmla="*/ 395992 h 791984"/>
              <a:gd name="connsiteX1" fmla="*/ 197996 w 910327"/>
              <a:gd name="connsiteY1" fmla="*/ 0 h 791984"/>
              <a:gd name="connsiteX2" fmla="*/ 712331 w 910327"/>
              <a:gd name="connsiteY2" fmla="*/ 0 h 791984"/>
              <a:gd name="connsiteX3" fmla="*/ 910327 w 910327"/>
              <a:gd name="connsiteY3" fmla="*/ 395992 h 791984"/>
              <a:gd name="connsiteX4" fmla="*/ 712331 w 910327"/>
              <a:gd name="connsiteY4" fmla="*/ 791984 h 791984"/>
              <a:gd name="connsiteX5" fmla="*/ 197996 w 910327"/>
              <a:gd name="connsiteY5" fmla="*/ 791984 h 791984"/>
              <a:gd name="connsiteX6" fmla="*/ 0 w 910327"/>
              <a:gd name="connsiteY6" fmla="*/ 395992 h 791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0327" h="791984">
                <a:moveTo>
                  <a:pt x="455163" y="0"/>
                </a:moveTo>
                <a:lnTo>
                  <a:pt x="910326" y="172257"/>
                </a:lnTo>
                <a:lnTo>
                  <a:pt x="910326" y="619727"/>
                </a:lnTo>
                <a:lnTo>
                  <a:pt x="455164" y="791984"/>
                </a:lnTo>
                <a:lnTo>
                  <a:pt x="1" y="619727"/>
                </a:lnTo>
                <a:lnTo>
                  <a:pt x="1" y="172257"/>
                </a:lnTo>
                <a:lnTo>
                  <a:pt x="455163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516" tIns="179959" rIns="161518" bIns="179959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 smtClean="0"/>
              <a:t>Egész szám</a:t>
            </a:r>
            <a:endParaRPr lang="hu-HU" sz="1000" b="1" kern="1200" dirty="0"/>
          </a:p>
        </p:txBody>
      </p:sp>
      <p:sp>
        <p:nvSpPr>
          <p:cNvPr id="11" name="Téglalap 10"/>
          <p:cNvSpPr/>
          <p:nvPr/>
        </p:nvSpPr>
        <p:spPr>
          <a:xfrm>
            <a:off x="5241409" y="4713199"/>
            <a:ext cx="983153" cy="546196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Szabadkézi sokszög 12"/>
          <p:cNvSpPr/>
          <p:nvPr/>
        </p:nvSpPr>
        <p:spPr>
          <a:xfrm rot="18000000">
            <a:off x="6757078" y="4607328"/>
            <a:ext cx="791985" cy="910328"/>
          </a:xfrm>
          <a:custGeom>
            <a:avLst/>
            <a:gdLst>
              <a:gd name="connsiteX0" fmla="*/ 0 w 910327"/>
              <a:gd name="connsiteY0" fmla="*/ 395992 h 791984"/>
              <a:gd name="connsiteX1" fmla="*/ 197996 w 910327"/>
              <a:gd name="connsiteY1" fmla="*/ 0 h 791984"/>
              <a:gd name="connsiteX2" fmla="*/ 712331 w 910327"/>
              <a:gd name="connsiteY2" fmla="*/ 0 h 791984"/>
              <a:gd name="connsiteX3" fmla="*/ 910327 w 910327"/>
              <a:gd name="connsiteY3" fmla="*/ 395992 h 791984"/>
              <a:gd name="connsiteX4" fmla="*/ 712331 w 910327"/>
              <a:gd name="connsiteY4" fmla="*/ 791984 h 791984"/>
              <a:gd name="connsiteX5" fmla="*/ 197996 w 910327"/>
              <a:gd name="connsiteY5" fmla="*/ 791984 h 791984"/>
              <a:gd name="connsiteX6" fmla="*/ 0 w 910327"/>
              <a:gd name="connsiteY6" fmla="*/ 395992 h 791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0327" h="791984">
                <a:moveTo>
                  <a:pt x="455163" y="0"/>
                </a:moveTo>
                <a:lnTo>
                  <a:pt x="910326" y="172257"/>
                </a:lnTo>
                <a:lnTo>
                  <a:pt x="910326" y="619727"/>
                </a:lnTo>
                <a:lnTo>
                  <a:pt x="455164" y="791984"/>
                </a:lnTo>
                <a:lnTo>
                  <a:pt x="1" y="619727"/>
                </a:lnTo>
                <a:lnTo>
                  <a:pt x="1" y="172257"/>
                </a:lnTo>
                <a:lnTo>
                  <a:pt x="455163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416" tIns="141859" rIns="123418" bIns="141859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 smtClean="0"/>
              <a:t>Függvény</a:t>
            </a:r>
            <a:endParaRPr lang="hu-HU" sz="1000" b="1" kern="1200" dirty="0"/>
          </a:p>
        </p:txBody>
      </p:sp>
      <p:sp>
        <p:nvSpPr>
          <p:cNvPr id="14" name="Szabadkézi sokszög 13"/>
          <p:cNvSpPr/>
          <p:nvPr/>
        </p:nvSpPr>
        <p:spPr>
          <a:xfrm rot="17880000">
            <a:off x="6432665" y="5418110"/>
            <a:ext cx="791985" cy="910328"/>
          </a:xfrm>
          <a:custGeom>
            <a:avLst/>
            <a:gdLst>
              <a:gd name="connsiteX0" fmla="*/ 0 w 910327"/>
              <a:gd name="connsiteY0" fmla="*/ 395992 h 791984"/>
              <a:gd name="connsiteX1" fmla="*/ 197996 w 910327"/>
              <a:gd name="connsiteY1" fmla="*/ 0 h 791984"/>
              <a:gd name="connsiteX2" fmla="*/ 712331 w 910327"/>
              <a:gd name="connsiteY2" fmla="*/ 0 h 791984"/>
              <a:gd name="connsiteX3" fmla="*/ 910327 w 910327"/>
              <a:gd name="connsiteY3" fmla="*/ 395992 h 791984"/>
              <a:gd name="connsiteX4" fmla="*/ 712331 w 910327"/>
              <a:gd name="connsiteY4" fmla="*/ 791984 h 791984"/>
              <a:gd name="connsiteX5" fmla="*/ 197996 w 910327"/>
              <a:gd name="connsiteY5" fmla="*/ 791984 h 791984"/>
              <a:gd name="connsiteX6" fmla="*/ 0 w 910327"/>
              <a:gd name="connsiteY6" fmla="*/ 395992 h 791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0327" h="791984">
                <a:moveTo>
                  <a:pt x="455163" y="0"/>
                </a:moveTo>
                <a:lnTo>
                  <a:pt x="910326" y="172257"/>
                </a:lnTo>
                <a:lnTo>
                  <a:pt x="910326" y="619727"/>
                </a:lnTo>
                <a:lnTo>
                  <a:pt x="455164" y="791984"/>
                </a:lnTo>
                <a:lnTo>
                  <a:pt x="1" y="619727"/>
                </a:lnTo>
                <a:lnTo>
                  <a:pt x="1" y="172257"/>
                </a:lnTo>
                <a:lnTo>
                  <a:pt x="455163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516" tIns="179959" rIns="161518" bIns="179959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000" b="1" kern="1200" dirty="0" smtClean="0"/>
              <a:t>Változó</a:t>
            </a:r>
            <a:endParaRPr lang="hu-HU" sz="1000" b="1" kern="1200" dirty="0"/>
          </a:p>
        </p:txBody>
      </p:sp>
      <p:sp>
        <p:nvSpPr>
          <p:cNvPr id="15" name="Téglalap 14"/>
          <p:cNvSpPr/>
          <p:nvPr/>
        </p:nvSpPr>
        <p:spPr>
          <a:xfrm>
            <a:off x="7502662" y="5485885"/>
            <a:ext cx="1015925" cy="546196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Szabadkézi sokszög 15"/>
          <p:cNvSpPr/>
          <p:nvPr/>
        </p:nvSpPr>
        <p:spPr>
          <a:xfrm rot="18000000">
            <a:off x="7622004" y="4531133"/>
            <a:ext cx="791985" cy="910328"/>
          </a:xfrm>
          <a:custGeom>
            <a:avLst/>
            <a:gdLst>
              <a:gd name="connsiteX0" fmla="*/ 0 w 910327"/>
              <a:gd name="connsiteY0" fmla="*/ 395992 h 791984"/>
              <a:gd name="connsiteX1" fmla="*/ 197996 w 910327"/>
              <a:gd name="connsiteY1" fmla="*/ 0 h 791984"/>
              <a:gd name="connsiteX2" fmla="*/ 712331 w 910327"/>
              <a:gd name="connsiteY2" fmla="*/ 0 h 791984"/>
              <a:gd name="connsiteX3" fmla="*/ 910327 w 910327"/>
              <a:gd name="connsiteY3" fmla="*/ 395992 h 791984"/>
              <a:gd name="connsiteX4" fmla="*/ 712331 w 910327"/>
              <a:gd name="connsiteY4" fmla="*/ 791984 h 791984"/>
              <a:gd name="connsiteX5" fmla="*/ 197996 w 910327"/>
              <a:gd name="connsiteY5" fmla="*/ 791984 h 791984"/>
              <a:gd name="connsiteX6" fmla="*/ 0 w 910327"/>
              <a:gd name="connsiteY6" fmla="*/ 395992 h 791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0327" h="791984">
                <a:moveTo>
                  <a:pt x="455163" y="0"/>
                </a:moveTo>
                <a:lnTo>
                  <a:pt x="910326" y="172257"/>
                </a:lnTo>
                <a:lnTo>
                  <a:pt x="910326" y="619727"/>
                </a:lnTo>
                <a:lnTo>
                  <a:pt x="455164" y="791984"/>
                </a:lnTo>
                <a:lnTo>
                  <a:pt x="1" y="619727"/>
                </a:lnTo>
                <a:lnTo>
                  <a:pt x="1" y="172257"/>
                </a:lnTo>
                <a:lnTo>
                  <a:pt x="455163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416" tIns="141859" rIns="123418" bIns="141859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3600" kern="120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19" name="Dia számának hely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308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6" grpId="0" animBg="1"/>
      <p:bldP spid="9" grpId="0" animBg="1"/>
      <p:bldP spid="10" grpId="0" animBg="1"/>
      <p:bldP spid="13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Hamiskás állítások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1349052" y="3429000"/>
                <a:ext cx="3921448" cy="1943100"/>
              </a:xfrm>
            </p:spPr>
            <p:txBody>
              <a:bodyPr>
                <a:noAutofit/>
              </a:bodyPr>
              <a:lstStyle/>
              <a:p>
                <a:pPr marL="355600" indent="-355600">
                  <a:buFont typeface="Wingdings" panose="05000000000000000000" pitchFamily="2" charset="2"/>
                  <a:buChar char="Ø"/>
                </a:pPr>
                <a:r>
                  <a:rPr lang="hu-HU" sz="2400" dirty="0" smtClean="0"/>
                  <a:t>Az </a:t>
                </a:r>
                <a14:m>
                  <m:oMath xmlns:m="http://schemas.openxmlformats.org/officeDocument/2006/math">
                    <m:r>
                      <a:rPr lang="hu-HU" sz="2400" b="1" i="1" dirty="0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hu-HU" sz="2400" b="1" i="1" dirty="0" smtClean="0">
                        <a:latin typeface="Cambria Math" panose="02040503050406030204" pitchFamily="18" charset="0"/>
                      </a:rPr>
                      <m:t> &amp;&amp; </m:t>
                    </m:r>
                    <m:r>
                      <a:rPr lang="hu-HU" sz="24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hu-HU" sz="2400" dirty="0" smtClean="0"/>
                  <a:t> kommutatív?</a:t>
                </a:r>
              </a:p>
              <a:p>
                <a:pPr marL="355600" indent="-355600">
                  <a:buFont typeface="Wingdings" panose="05000000000000000000" pitchFamily="2" charset="2"/>
                  <a:buChar char="Ø"/>
                </a:pPr>
                <a:r>
                  <a:rPr lang="hu-HU" sz="2400" dirty="0" smtClean="0"/>
                  <a:t>A </a:t>
                </a:r>
                <a14:m>
                  <m:oMath xmlns:m="http://schemas.openxmlformats.org/officeDocument/2006/math">
                    <m:r>
                      <a:rPr lang="hu-HU" sz="2400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hu-HU" sz="2400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hu-HU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sz="2400" i="1" dirty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hu-HU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sz="2400" dirty="0" smtClean="0"/>
                  <a:t>kommutatív?</a:t>
                </a:r>
              </a:p>
              <a:p>
                <a:pPr marL="355600" indent="-355600">
                  <a:buFont typeface="Wingdings" panose="05000000000000000000" pitchFamily="2" charset="2"/>
                  <a:buChar char="Ø"/>
                </a:pPr>
                <a:r>
                  <a:rPr lang="hu-HU" sz="2400" dirty="0" smtClean="0"/>
                  <a:t>Az </a:t>
                </a:r>
                <a14:m>
                  <m:oMath xmlns:m="http://schemas.openxmlformats.org/officeDocument/2006/math">
                    <m:r>
                      <a:rPr lang="hu-HU" sz="2400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hu-HU" sz="2400" b="1" i="1" dirty="0" smtClean="0">
                        <a:latin typeface="Cambria Math" panose="02040503050406030204" pitchFamily="18" charset="0"/>
                      </a:rPr>
                      <m:t>==</m:t>
                    </m:r>
                    <m:r>
                      <a:rPr lang="hu-HU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sz="2400" i="1" dirty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hu-HU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sz="2400" dirty="0" smtClean="0"/>
                  <a:t>kommutatív?</a:t>
                </a:r>
              </a:p>
              <a:p>
                <a:pPr marL="355600" indent="-355600">
                  <a:buFont typeface="Wingdings" panose="05000000000000000000" pitchFamily="2" charset="2"/>
                  <a:buChar char="Ø"/>
                </a:pPr>
                <a:r>
                  <a:rPr lang="hu-HU" sz="2400" dirty="0"/>
                  <a:t>Az </a:t>
                </a:r>
                <a14:m>
                  <m:oMath xmlns:m="http://schemas.openxmlformats.org/officeDocument/2006/math">
                    <m:r>
                      <a:rPr lang="hu-HU" sz="2400" i="1" dirty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hu-HU" sz="2400" i="1" dirty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hu-HU" sz="2400" i="1" dirty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hu-HU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sz="2400" dirty="0" smtClean="0"/>
                  <a:t>kommutatív?</a:t>
                </a:r>
                <a:endParaRPr lang="hu-HU" sz="2400" dirty="0"/>
              </a:p>
              <a:p>
                <a:pPr>
                  <a:buFont typeface="Wingdings" panose="05000000000000000000" pitchFamily="2" charset="2"/>
                  <a:buChar char="Ø"/>
                </a:pPr>
                <a:endParaRPr lang="hu-HU" sz="2400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49052" y="3429000"/>
                <a:ext cx="3921448" cy="1943100"/>
              </a:xfrm>
              <a:blipFill rotWithShape="0">
                <a:blip r:embed="rId3"/>
                <a:stretch>
                  <a:fillRect l="-4348" t="-4403" b="-691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églalap 5"/>
          <p:cNvSpPr/>
          <p:nvPr/>
        </p:nvSpPr>
        <p:spPr>
          <a:xfrm>
            <a:off x="1318308" y="1969325"/>
            <a:ext cx="65593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i="1" dirty="0" err="1"/>
              <a:t>if</a:t>
            </a:r>
            <a:r>
              <a:rPr lang="hu-HU" sz="3200" i="1" dirty="0"/>
              <a:t>(sorozat[i] == 3 &amp;&amp; i &lt; </a:t>
            </a:r>
            <a:r>
              <a:rPr lang="hu-HU" sz="3200" i="1" dirty="0" err="1"/>
              <a:t>sorozat.Count</a:t>
            </a:r>
            <a:r>
              <a:rPr lang="hu-HU" sz="3200" i="1" dirty="0" smtClean="0"/>
              <a:t>)</a:t>
            </a:r>
            <a:endParaRPr lang="hu-HU" sz="3200" i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5600700" y="2967335"/>
            <a:ext cx="198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5600" algn="ctr"/>
                <a:tab pos="1435100" algn="ctr"/>
              </a:tabLst>
            </a:pPr>
            <a:r>
              <a:rPr lang="hu-HU" sz="2400" b="1" dirty="0" smtClean="0">
                <a:solidFill>
                  <a:srgbClr val="2C2C2C"/>
                </a:solidFill>
              </a:rPr>
              <a:t>	</a:t>
            </a:r>
            <a:r>
              <a:rPr lang="hu-HU" sz="2400" b="1" dirty="0" err="1" smtClean="0">
                <a:solidFill>
                  <a:srgbClr val="2C2C2C"/>
                </a:solidFill>
              </a:rPr>
              <a:t>Mat</a:t>
            </a:r>
            <a:r>
              <a:rPr lang="hu-HU" sz="2400" b="1" dirty="0">
                <a:solidFill>
                  <a:srgbClr val="2C2C2C"/>
                </a:solidFill>
              </a:rPr>
              <a:t>	</a:t>
            </a:r>
            <a:r>
              <a:rPr lang="hu-HU" sz="2400" b="1" dirty="0" err="1" smtClean="0">
                <a:solidFill>
                  <a:srgbClr val="2C2C2C"/>
                </a:solidFill>
              </a:rPr>
              <a:t>Info</a:t>
            </a:r>
            <a:endParaRPr lang="hu-HU" sz="2400" b="1" dirty="0" smtClean="0">
              <a:solidFill>
                <a:srgbClr val="2C2C2C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600700" y="3488291"/>
            <a:ext cx="1980000" cy="369332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>
              <a:tabLst>
                <a:tab pos="360000" algn="ctr"/>
                <a:tab pos="1440000" algn="ctr"/>
              </a:tabLst>
            </a:pPr>
            <a:r>
              <a:rPr lang="hu-HU" sz="2400" b="1" dirty="0" smtClean="0">
                <a:solidFill>
                  <a:srgbClr val="2C2C2C"/>
                </a:solidFill>
              </a:rPr>
              <a:t>	</a:t>
            </a:r>
            <a:r>
              <a:rPr lang="hu-HU" sz="24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</a:t>
            </a:r>
            <a:r>
              <a:rPr lang="hu-HU" sz="2400" b="1" dirty="0" smtClean="0">
                <a:solidFill>
                  <a:srgbClr val="2C2C2C"/>
                </a:solidFill>
                <a:sym typeface="Wingdings" panose="05000000000000000000" pitchFamily="2" charset="2"/>
              </a:rPr>
              <a:t>	</a:t>
            </a:r>
            <a:r>
              <a:rPr lang="hu-HU" sz="2400" b="1" dirty="0" smtClean="0">
                <a:solidFill>
                  <a:srgbClr val="8C2532"/>
                </a:solidFill>
                <a:sym typeface="Wingdings" panose="05000000000000000000" pitchFamily="2" charset="2"/>
              </a:rPr>
              <a:t>rövidzár</a:t>
            </a:r>
            <a:endParaRPr lang="hu-HU" sz="3200" b="1" dirty="0" smtClean="0">
              <a:solidFill>
                <a:srgbClr val="8C2532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5600700" y="3972598"/>
            <a:ext cx="1769908" cy="369332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>
              <a:tabLst>
                <a:tab pos="360000" algn="ctr"/>
                <a:tab pos="1440000" algn="ctr"/>
              </a:tabLst>
            </a:pPr>
            <a:r>
              <a:rPr lang="hu-HU" sz="2400" b="1" dirty="0" smtClean="0">
                <a:solidFill>
                  <a:srgbClr val="2C2C2C"/>
                </a:solidFill>
              </a:rPr>
              <a:t>	</a:t>
            </a:r>
            <a:r>
              <a:rPr lang="hu-HU" sz="24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</a:t>
            </a:r>
            <a:r>
              <a:rPr lang="hu-HU" sz="2400" b="1" dirty="0">
                <a:solidFill>
                  <a:srgbClr val="2C2C2C"/>
                </a:solidFill>
              </a:rPr>
              <a:t>	</a:t>
            </a:r>
            <a:r>
              <a:rPr lang="hu-HU" sz="2400" b="1" dirty="0" smtClean="0">
                <a:solidFill>
                  <a:srgbClr val="8C2532"/>
                </a:solidFill>
              </a:rPr>
              <a:t>2 </a:t>
            </a:r>
            <a:r>
              <a:rPr lang="hu-HU" sz="2400" b="1" dirty="0" err="1" smtClean="0">
                <a:solidFill>
                  <a:srgbClr val="8C2532"/>
                </a:solidFill>
              </a:rPr>
              <a:t>reg</a:t>
            </a:r>
            <a:endParaRPr lang="hu-HU" sz="2400" b="1" dirty="0" smtClean="0">
              <a:solidFill>
                <a:srgbClr val="8C2532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5600700" y="4456905"/>
            <a:ext cx="1763240" cy="369332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>
              <a:tabLst>
                <a:tab pos="360000" algn="ctr"/>
                <a:tab pos="1440000" algn="ctr"/>
              </a:tabLst>
            </a:pPr>
            <a:r>
              <a:rPr lang="hu-HU" sz="2400" b="1" dirty="0" smtClean="0">
                <a:solidFill>
                  <a:srgbClr val="2C2C2C"/>
                </a:solidFill>
              </a:rPr>
              <a:t>	</a:t>
            </a:r>
            <a:r>
              <a:rPr lang="hu-HU" sz="24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</a:t>
            </a:r>
            <a:r>
              <a:rPr lang="hu-HU" sz="2400" b="1" dirty="0" smtClean="0">
                <a:solidFill>
                  <a:srgbClr val="2C2C2C"/>
                </a:solidFill>
              </a:rPr>
              <a:t>	</a:t>
            </a:r>
            <a:r>
              <a:rPr lang="hu-HU" sz="2400" b="1" dirty="0" err="1" smtClean="0">
                <a:solidFill>
                  <a:srgbClr val="8C2532"/>
                </a:solidFill>
              </a:rPr>
              <a:t>Yoda</a:t>
            </a:r>
            <a:endParaRPr lang="hu-HU" sz="2400" b="1" dirty="0" smtClean="0">
              <a:solidFill>
                <a:srgbClr val="8C253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zövegdoboz 9"/>
              <p:cNvSpPr txBox="1"/>
              <p:nvPr/>
            </p:nvSpPr>
            <p:spPr>
              <a:xfrm>
                <a:off x="5600700" y="4941212"/>
                <a:ext cx="18673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/>
              <a:p>
                <a:pPr>
                  <a:tabLst>
                    <a:tab pos="360000" algn="ctr"/>
                    <a:tab pos="1440000" algn="ctr"/>
                  </a:tabLst>
                </a:pPr>
                <a:r>
                  <a:rPr lang="hu-HU" sz="2400" b="1" dirty="0" smtClean="0">
                    <a:solidFill>
                      <a:srgbClr val="2C2C2C"/>
                    </a:solidFill>
                  </a:rPr>
                  <a:t>	</a:t>
                </a:r>
                <a:r>
                  <a:rPr lang="hu-HU" sz="2400" b="1" dirty="0" smtClean="0">
                    <a:solidFill>
                      <a:srgbClr val="00B050"/>
                    </a:solidFill>
                    <a:sym typeface="Wingdings" panose="05000000000000000000" pitchFamily="2" charset="2"/>
                  </a:rPr>
                  <a:t></a:t>
                </a:r>
                <a:r>
                  <a:rPr lang="hu-HU" sz="2400" b="1" dirty="0">
                    <a:solidFill>
                      <a:srgbClr val="2C2C2C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hu-HU" sz="2400" b="1" i="1" smtClean="0">
                        <a:solidFill>
                          <a:srgbClr val="8C2532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hu-HU" sz="2400" b="1" i="1" smtClean="0">
                        <a:solidFill>
                          <a:srgbClr val="8C2532"/>
                        </a:solidFill>
                        <a:latin typeface="Cambria Math" panose="02040503050406030204" pitchFamily="18" charset="0"/>
                      </a:rPr>
                      <m:t>=:</m:t>
                    </m:r>
                    <m:r>
                      <a:rPr lang="hu-HU" sz="2400" b="1" i="1" smtClean="0">
                        <a:solidFill>
                          <a:srgbClr val="8C2532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hu-HU" sz="2400" b="1" dirty="0" smtClean="0">
                  <a:solidFill>
                    <a:srgbClr val="8C2532"/>
                  </a:solidFill>
                </a:endParaRPr>
              </a:p>
            </p:txBody>
          </p:sp>
        </mc:Choice>
        <mc:Fallback xmlns="">
          <p:sp>
            <p:nvSpPr>
              <p:cNvPr id="10" name="Szövegdoboz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700" y="4941212"/>
                <a:ext cx="1867306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28333" r="-4902" b="-48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Dátum hely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6507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végtelen végessége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318308" y="1969325"/>
            <a:ext cx="63708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i="1" dirty="0">
                <a:ea typeface="Droid Sans Fallback"/>
              </a:rPr>
              <a:t>Az x valós szám: x </a:t>
            </a:r>
            <a:r>
              <a:rPr lang="hu-HU" sz="3200" i="1" dirty="0">
                <a:ea typeface="Droid Sans Fallback"/>
                <a:cs typeface="Cambria Math" panose="02040503050406030204" pitchFamily="18" charset="0"/>
              </a:rPr>
              <a:t>∈</a:t>
            </a:r>
            <a:r>
              <a:rPr lang="hu-HU" sz="3200" i="1" dirty="0">
                <a:ea typeface="Droid Sans Fallback"/>
              </a:rPr>
              <a:t> </a:t>
            </a:r>
            <a:r>
              <a:rPr lang="hu-HU" sz="3200" i="1" dirty="0">
                <a:ea typeface="Droid Sans Fallback"/>
                <a:cs typeface="Cambria Math" panose="02040503050406030204" pitchFamily="18" charset="0"/>
              </a:rPr>
              <a:t>ℝ</a:t>
            </a:r>
            <a:r>
              <a:rPr lang="hu-HU" sz="3200" i="1" dirty="0">
                <a:ea typeface="Droid Sans Fallback"/>
              </a:rPr>
              <a:t> vagy </a:t>
            </a:r>
            <a:r>
              <a:rPr lang="hu-HU" sz="3200" i="1" dirty="0" err="1">
                <a:ea typeface="Droid Sans Fallback"/>
              </a:rPr>
              <a:t>double</a:t>
            </a:r>
            <a:r>
              <a:rPr lang="hu-HU" sz="3200" i="1" dirty="0">
                <a:ea typeface="Droid Sans Fallback"/>
              </a:rPr>
              <a:t> x;</a:t>
            </a:r>
            <a:endParaRPr lang="hu-HU" sz="3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4101902" y="3865440"/>
                <a:ext cx="184986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5=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0,2</m:t>
                          </m:r>
                        </m:den>
                      </m:f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902" y="3865440"/>
                <a:ext cx="1849865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/>
              <p:cNvSpPr txBox="1"/>
              <p:nvPr/>
            </p:nvSpPr>
            <p:spPr>
              <a:xfrm>
                <a:off x="1669667" y="3271250"/>
                <a:ext cx="184986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5=0,2</m:t>
                          </m:r>
                        </m:den>
                      </m:f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6" name="Szövegdoboz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667" y="3271250"/>
                <a:ext cx="1849865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/>
              <p:cNvSpPr txBox="1"/>
              <p:nvPr/>
            </p:nvSpPr>
            <p:spPr>
              <a:xfrm>
                <a:off x="4067694" y="3193012"/>
                <a:ext cx="1918282" cy="511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3=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</m:t>
                          </m:r>
                          <m:acc>
                            <m:accPr>
                              <m:chr m:val="̇"/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acc>
                        </m:den>
                      </m:f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7" name="Szövegdoboz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694" y="3193012"/>
                <a:ext cx="1918282" cy="5112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/>
              <p:cNvSpPr txBox="1"/>
              <p:nvPr/>
            </p:nvSpPr>
            <p:spPr>
              <a:xfrm>
                <a:off x="6554788" y="3945542"/>
                <a:ext cx="1621406" cy="1017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hu-HU" sz="3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8" name="Szövegdoboz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4788" y="3945542"/>
                <a:ext cx="1621406" cy="101733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zövegdoboz 9"/>
              <p:cNvSpPr txBox="1"/>
              <p:nvPr/>
            </p:nvSpPr>
            <p:spPr>
              <a:xfrm>
                <a:off x="1652034" y="2696229"/>
                <a:ext cx="179856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hu-HU" sz="3200" b="0" i="1" smtClean="0">
                          <a:latin typeface="Cambria Math" panose="02040503050406030204" pitchFamily="18" charset="0"/>
                        </a:rPr>
                        <m:t>5=0</m:t>
                      </m:r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10" name="Szövegdoboz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2034" y="2696229"/>
                <a:ext cx="1798569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zövegdoboz 10"/>
              <p:cNvSpPr txBox="1"/>
              <p:nvPr/>
            </p:nvSpPr>
            <p:spPr>
              <a:xfrm>
                <a:off x="1868392" y="4892003"/>
                <a:ext cx="26353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127+1=−128</m:t>
                      </m:r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11" name="Szövegdoboz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392" y="4892003"/>
                <a:ext cx="2635337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/>
              <p:cNvSpPr txBox="1"/>
              <p:nvPr/>
            </p:nvSpPr>
            <p:spPr>
              <a:xfrm>
                <a:off x="4106710" y="3865440"/>
                <a:ext cx="184505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hu-HU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hu-H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≈0,2</m:t>
                          </m:r>
                        </m:den>
                      </m:f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12" name="Szövegdoboz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710" y="3865440"/>
                <a:ext cx="1845057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Dátum helye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2015.04.10-12</a:t>
            </a:r>
            <a:endParaRPr lang="hu-HU" dirty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Tavaszi Szél – Sztzs:CZ – Az informatika más…</a:t>
            </a:r>
            <a:endParaRPr lang="hu-HU" dirty="0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32B7-438E-4249-980A-80A7C10EA93E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2718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Retrospektív">
  <a:themeElements>
    <a:clrScheme name="Retrospektív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</TotalTime>
  <Words>1189</Words>
  <Application>Microsoft Office PowerPoint</Application>
  <PresentationFormat>Diavetítés a képernyőre (4:3 oldalarány)</PresentationFormat>
  <Paragraphs>276</Paragraphs>
  <Slides>16</Slides>
  <Notes>6</Notes>
  <HiddenSlides>1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3" baseType="lpstr">
      <vt:lpstr>Calibri</vt:lpstr>
      <vt:lpstr>Calibri Light</vt:lpstr>
      <vt:lpstr>Cambria Math</vt:lpstr>
      <vt:lpstr>Droid Sans Fallback</vt:lpstr>
      <vt:lpstr>Times New Roman</vt:lpstr>
      <vt:lpstr>Wingdings</vt:lpstr>
      <vt:lpstr>Retrospektív</vt:lpstr>
      <vt:lpstr>Az informatika más…</vt:lpstr>
      <vt:lpstr>PowerPoint bemutató</vt:lpstr>
      <vt:lpstr>Informatika a közoktatásban</vt:lpstr>
      <vt:lpstr>Az informatika más…</vt:lpstr>
      <vt:lpstr>Programozáshoz matematika</vt:lpstr>
      <vt:lpstr>Informatika a felsőoktatásban</vt:lpstr>
      <vt:lpstr>Félrevezető fogalmak</vt:lpstr>
      <vt:lpstr>Hamiskás állítások</vt:lpstr>
      <vt:lpstr>A végtelen végessége</vt:lpstr>
      <vt:lpstr>Ha… akkor…</vt:lpstr>
      <vt:lpstr>Computational thinking</vt:lpstr>
      <vt:lpstr>Az informatika más…</vt:lpstr>
      <vt:lpstr>Összefoglalva:  Az informatika nem matek</vt:lpstr>
      <vt:lpstr>Köszönöm a figyelmet</vt:lpstr>
      <vt:lpstr>Források</vt:lpstr>
      <vt:lpstr>Források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Szalayné Tahy Zsuzsa</dc:creator>
  <cp:lastModifiedBy>Szalayné Tahy Zsuzsa</cp:lastModifiedBy>
  <cp:revision>67</cp:revision>
  <dcterms:created xsi:type="dcterms:W3CDTF">2015-03-29T21:08:25Z</dcterms:created>
  <dcterms:modified xsi:type="dcterms:W3CDTF">2015-04-11T12:28:19Z</dcterms:modified>
</cp:coreProperties>
</file>