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59" r:id="rId12"/>
    <p:sldId id="282" r:id="rId13"/>
    <p:sldId id="262" r:id="rId14"/>
    <p:sldId id="283" r:id="rId15"/>
    <p:sldId id="284" r:id="rId16"/>
    <p:sldId id="273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B2B2B2"/>
    <a:srgbClr val="F7E9E9"/>
    <a:srgbClr val="EDEDED"/>
    <a:srgbClr val="000000"/>
    <a:srgbClr val="00B0F0"/>
    <a:srgbClr val="F3F9FB"/>
    <a:srgbClr val="FBF7F9"/>
    <a:srgbClr val="F8EEF3"/>
    <a:srgbClr val="E9C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0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6D2A7-CEE8-4AAD-9BA9-0AEC9187E9F5}" type="datetimeFigureOut">
              <a:rPr lang="en-US"/>
              <a:pPr>
                <a:defRPr/>
              </a:pPr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8A9A-D58F-4465-854F-6C40A3AA8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9114A-C46F-47D2-ABCA-F32F7B885D5F}" type="datetimeFigureOut">
              <a:rPr lang="en-US"/>
              <a:pPr>
                <a:defRPr/>
              </a:pPr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FD4A-2425-49F2-ADE8-E1D11CC3E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4113-1DAD-4EAF-A9D3-5CD46F724D2E}" type="datetimeFigureOut">
              <a:rPr lang="en-US"/>
              <a:pPr>
                <a:defRPr/>
              </a:pPr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D166-6F76-4388-8A38-09D908FC0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DE5A-74D5-4D1F-BD8A-16CDEB5A26F2}" type="datetimeFigureOut">
              <a:rPr lang="en-US"/>
              <a:pPr>
                <a:defRPr/>
              </a:pPr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D95B-28C8-4FC8-9A5F-9BEE327AB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E0536-D303-4B9E-958B-D6C8F350E1C6}" type="datetimeFigureOut">
              <a:rPr lang="en-US"/>
              <a:pPr>
                <a:defRPr/>
              </a:pPr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BE8C8-B39D-4B1A-B349-CD4920DCF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6F37-75C4-4FE1-8BCD-9F0F688E2AA9}" type="datetimeFigureOut">
              <a:rPr lang="en-US"/>
              <a:pPr>
                <a:defRPr/>
              </a:pPr>
              <a:t>8/14/2016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4107C-BE54-4923-B19E-B4C10EB5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EEA84-54F8-47C1-BE2B-2657938E2CE3}" type="datetimeFigureOut">
              <a:rPr lang="en-US"/>
              <a:pPr>
                <a:defRPr/>
              </a:pPr>
              <a:t>8/14/2016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4C07-D1C8-43E2-B196-FF09E885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EC15-EFBD-402C-BEFB-D66D639060BB}" type="datetimeFigureOut">
              <a:rPr lang="en-US"/>
              <a:pPr>
                <a:defRPr/>
              </a:pPr>
              <a:t>8/14/2016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73DFE-6AB9-4A57-9130-485E91EA4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CDC2-0427-4F50-8327-D82DD268A53D}" type="datetimeFigureOut">
              <a:rPr lang="en-US"/>
              <a:pPr>
                <a:defRPr/>
              </a:pPr>
              <a:t>8/14/2016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586E-713E-48F1-BAD8-2A3BE610C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6CA6-6D45-422C-96DE-CF2F99EFCD0F}" type="datetimeFigureOut">
              <a:rPr lang="en-US"/>
              <a:pPr>
                <a:defRPr/>
              </a:pPr>
              <a:t>8/14/2016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802C7-1937-40BF-8BAA-47E1A2F89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2C0E-3F8B-45AA-BEA6-477A65C663F5}" type="datetimeFigureOut">
              <a:rPr lang="en-US"/>
              <a:pPr>
                <a:defRPr/>
              </a:pPr>
              <a:t>8/14/2016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6FD68-C7C4-46C5-88F0-2DDF3E4BD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BD75A5-79CF-4717-AD17-C231AE353DC3}" type="datetimeFigureOut">
              <a:rPr lang="en-US"/>
              <a:pPr>
                <a:defRPr/>
              </a:pPr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231B3D-FAAE-459E-8339-925C4DD50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ztzs@caesar.elte.h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0" y="3886200"/>
            <a:ext cx="3240000" cy="1752600"/>
          </a:xfrm>
        </p:spPr>
        <p:txBody>
          <a:bodyPr rtlCol="0">
            <a:noAutofit/>
          </a:bodyPr>
          <a:lstStyle/>
          <a:p>
            <a:r>
              <a:rPr lang="en-US" sz="2400" dirty="0" smtClean="0"/>
              <a:t>Szalayné</a:t>
            </a:r>
            <a:r>
              <a:rPr lang="hu-HU" sz="2400" dirty="0" smtClean="0"/>
              <a:t> Tahy Zsuzsanna</a:t>
            </a:r>
            <a:br>
              <a:rPr lang="hu-HU" sz="2400" dirty="0" smtClean="0"/>
            </a:br>
            <a:r>
              <a:rPr lang="hu-HU" sz="2400" dirty="0" smtClean="0"/>
              <a:t>ELTE IK</a:t>
            </a:r>
            <a:br>
              <a:rPr lang="hu-HU" sz="2400" dirty="0" smtClean="0"/>
            </a:br>
            <a:r>
              <a:rPr lang="hu-HU" sz="2400" dirty="0" err="1" smtClean="0">
                <a:hlinkClick r:id="rId3"/>
              </a:rPr>
              <a:t>sztzs</a:t>
            </a:r>
            <a:r>
              <a:rPr lang="hu-HU" sz="2400" dirty="0" smtClean="0">
                <a:hlinkClick r:id="rId3"/>
              </a:rPr>
              <a:t>@</a:t>
            </a:r>
            <a:r>
              <a:rPr lang="hu-HU" sz="2400" dirty="0" err="1" smtClean="0">
                <a:hlinkClick r:id="rId3"/>
              </a:rPr>
              <a:t>caesar.elte.hu</a:t>
            </a:r>
            <a:endParaRPr lang="hu-HU" sz="2400" dirty="0" smtClean="0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>
          <a:xfrm>
            <a:off x="1708150" y="2130425"/>
            <a:ext cx="6910388" cy="1470025"/>
          </a:xfrm>
        </p:spPr>
        <p:txBody>
          <a:bodyPr/>
          <a:lstStyle/>
          <a:p>
            <a:r>
              <a:rPr lang="hu-HU" sz="3200" dirty="0" smtClean="0"/>
              <a:t>„</a:t>
            </a:r>
            <a:r>
              <a:rPr lang="hu-HU" sz="3200" smtClean="0"/>
              <a:t>ProgAlap</a:t>
            </a:r>
            <a:r>
              <a:rPr lang="hu-HU" sz="3200" dirty="0" smtClean="0"/>
              <a:t>” és ami mögötte van</a:t>
            </a:r>
            <a:endParaRPr lang="en-US" sz="32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5378538" y="3886200"/>
            <a:ext cx="3240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400" dirty="0" smtClean="0"/>
              <a:t>Dr. </a:t>
            </a:r>
            <a:r>
              <a:rPr lang="hu-HU" sz="2400" dirty="0" err="1" smtClean="0"/>
              <a:t>Czirkos</a:t>
            </a:r>
            <a:r>
              <a:rPr lang="hu-HU" sz="2400" dirty="0" smtClean="0"/>
              <a:t> Zoltán</a:t>
            </a:r>
            <a:br>
              <a:rPr lang="hu-HU" sz="2400" dirty="0" smtClean="0"/>
            </a:br>
            <a:r>
              <a:rPr lang="hu-HU" sz="2400" dirty="0" smtClean="0"/>
              <a:t>BME VIK</a:t>
            </a:r>
            <a:br>
              <a:rPr lang="hu-HU" sz="2400" dirty="0" smtClean="0"/>
            </a:br>
            <a:r>
              <a:rPr lang="hu-HU" sz="2400" dirty="0" err="1" smtClean="0"/>
              <a:t>czirkos</a:t>
            </a:r>
            <a:r>
              <a:rPr lang="hu-HU" sz="2400" dirty="0" smtClean="0"/>
              <a:t>@</a:t>
            </a:r>
            <a:r>
              <a:rPr lang="hu-HU" sz="2400" dirty="0" err="1" smtClean="0"/>
              <a:t>eet.bme.hu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42554"/>
            <a:ext cx="6901962" cy="1143000"/>
          </a:xfrm>
        </p:spPr>
        <p:txBody>
          <a:bodyPr/>
          <a:lstStyle/>
          <a:p>
            <a:r>
              <a:rPr lang="hu-HU" dirty="0" smtClean="0"/>
              <a:t>ELTE PA – Tételek alkalmazása</a:t>
            </a:r>
            <a:endParaRPr lang="en-US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86" y="1441072"/>
            <a:ext cx="6508865" cy="4894152"/>
          </a:xfrm>
          <a:prstGeom prst="rect">
            <a:avLst/>
          </a:prstGeom>
        </p:spPr>
      </p:pic>
      <p:sp>
        <p:nvSpPr>
          <p:cNvPr id="8" name="Ellipszis 7"/>
          <p:cNvSpPr/>
          <p:nvPr/>
        </p:nvSpPr>
        <p:spPr>
          <a:xfrm>
            <a:off x="4597611" y="5527963"/>
            <a:ext cx="2041727" cy="63730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1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hu-HU" dirty="0" err="1" smtClean="0"/>
              <a:t>BME-ProgAlap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Eredményesség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1600200"/>
            <a:ext cx="6901962" cy="4525963"/>
          </a:xfrm>
        </p:spPr>
        <p:txBody>
          <a:bodyPr/>
          <a:lstStyle/>
          <a:p>
            <a:pPr lvl="1"/>
            <a:endParaRPr lang="hu-HU" dirty="0"/>
          </a:p>
          <a:p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170" y="1717812"/>
            <a:ext cx="7266718" cy="340404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 rotWithShape="1">
          <a:blip r:embed="rId4"/>
          <a:srcRect b="65598"/>
          <a:stretch/>
        </p:blipFill>
        <p:spPr>
          <a:xfrm>
            <a:off x="1630170" y="5310752"/>
            <a:ext cx="7276910" cy="93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8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hu-HU" dirty="0" err="1" smtClean="0"/>
              <a:t>ELTE-ProgAlap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Eredményesség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1600200"/>
            <a:ext cx="6901962" cy="4525963"/>
          </a:xfrm>
        </p:spPr>
        <p:txBody>
          <a:bodyPr/>
          <a:lstStyle/>
          <a:p>
            <a:pPr lvl="1"/>
            <a:endParaRPr lang="hu-HU" dirty="0"/>
          </a:p>
          <a:p>
            <a:r>
              <a:rPr lang="hu-HU" dirty="0" smtClean="0"/>
              <a:t>Egy csoport esti tagozatos felmérése</a:t>
            </a:r>
          </a:p>
          <a:p>
            <a:pPr lvl="1"/>
            <a:r>
              <a:rPr lang="hu-HU" dirty="0" smtClean="0"/>
              <a:t>Jelzés értékű</a:t>
            </a:r>
          </a:p>
          <a:p>
            <a:pPr lvl="1"/>
            <a:r>
              <a:rPr lang="hu-HU" dirty="0" smtClean="0"/>
              <a:t>Inkább szubjektív megérzések</a:t>
            </a:r>
          </a:p>
          <a:p>
            <a:r>
              <a:rPr lang="hu-HU" dirty="0" smtClean="0"/>
              <a:t>Jó lenne tömeges felmérés</a:t>
            </a:r>
          </a:p>
          <a:p>
            <a:pPr lvl="1"/>
            <a:r>
              <a:rPr lang="hu-HU" dirty="0" smtClean="0"/>
              <a:t>Felmérések ütközése</a:t>
            </a:r>
          </a:p>
          <a:p>
            <a:pPr lvl="1"/>
            <a:r>
              <a:rPr lang="hu-HU" dirty="0" smtClean="0"/>
              <a:t>Feltételek (portál, adatbázis, ráhatás) mások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53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hu-HU" dirty="0" smtClean="0"/>
              <a:t>Összegzés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660142" y="1600200"/>
            <a:ext cx="3261826" cy="4840357"/>
          </a:xfrm>
          <a:solidFill>
            <a:srgbClr val="EDEDED"/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u-HU" sz="2400" dirty="0"/>
              <a:t>BME:</a:t>
            </a:r>
          </a:p>
          <a:p>
            <a:pPr marL="263525" indent="-263525">
              <a:spcBef>
                <a:spcPts val="0"/>
              </a:spcBef>
              <a:buFont typeface="+mj-lt"/>
              <a:buAutoNum type="arabicPeriod"/>
            </a:pPr>
            <a:r>
              <a:rPr lang="hu-HU" sz="2400" dirty="0" smtClean="0"/>
              <a:t>informális specifikáció</a:t>
            </a:r>
            <a:br>
              <a:rPr lang="hu-HU" sz="2400" dirty="0" smtClean="0"/>
            </a:br>
            <a:r>
              <a:rPr lang="hu-HU" sz="2400" dirty="0" smtClean="0"/>
              <a:t>(</a:t>
            </a:r>
            <a:r>
              <a:rPr lang="hu-HU" sz="2400" dirty="0"/>
              <a:t>feladat szövege</a:t>
            </a:r>
            <a:r>
              <a:rPr lang="hu-HU" sz="2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/>
              <a:t>↓ algoritmizálás</a:t>
            </a:r>
          </a:p>
          <a:p>
            <a:pPr marL="263525" indent="-263525">
              <a:spcBef>
                <a:spcPts val="0"/>
              </a:spcBef>
              <a:buFont typeface="+mj-lt"/>
              <a:buAutoNum type="arabicPeriod" startAt="2"/>
            </a:pPr>
            <a:r>
              <a:rPr lang="hu-HU" sz="2400" dirty="0" smtClean="0"/>
              <a:t>algoritmus fejben</a:t>
            </a:r>
            <a:br>
              <a:rPr lang="hu-HU" sz="2400" dirty="0" smtClean="0"/>
            </a:br>
            <a:r>
              <a:rPr lang="hu-HU" sz="2400" dirty="0" smtClean="0"/>
              <a:t>(</a:t>
            </a:r>
            <a:r>
              <a:rPr lang="hu-HU" sz="2400" dirty="0"/>
              <a:t>informális</a:t>
            </a:r>
            <a:r>
              <a:rPr lang="hu-HU" sz="2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/>
              <a:t>↓ kódolás</a:t>
            </a:r>
          </a:p>
          <a:p>
            <a:pPr marL="263525" indent="-263525">
              <a:spcBef>
                <a:spcPts val="0"/>
              </a:spcBef>
              <a:buFont typeface="+mj-lt"/>
              <a:buAutoNum type="arabicPeriod" startAt="3"/>
            </a:pPr>
            <a:r>
              <a:rPr lang="hu-HU" sz="2400" dirty="0" smtClean="0"/>
              <a:t>Programkód</a:t>
            </a:r>
            <a:br>
              <a:rPr lang="hu-HU" sz="2400" dirty="0" smtClean="0"/>
            </a:br>
            <a:r>
              <a:rPr lang="hu-HU" sz="2400" dirty="0" smtClean="0"/>
              <a:t>(formális</a:t>
            </a:r>
            <a:r>
              <a:rPr lang="hu-HU" sz="2400" dirty="0"/>
              <a:t>)</a:t>
            </a:r>
          </a:p>
          <a:p>
            <a:pPr marL="0" indent="0">
              <a:spcBef>
                <a:spcPts val="0"/>
              </a:spcBef>
            </a:pPr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artalom helye 4"/>
          <p:cNvSpPr txBox="1">
            <a:spLocks/>
          </p:cNvSpPr>
          <p:nvPr/>
        </p:nvSpPr>
        <p:spPr bwMode="auto">
          <a:xfrm>
            <a:off x="5780361" y="1600200"/>
            <a:ext cx="2588379" cy="484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artalom helye 4"/>
          <p:cNvSpPr txBox="1">
            <a:spLocks/>
          </p:cNvSpPr>
          <p:nvPr/>
        </p:nvSpPr>
        <p:spPr bwMode="auto">
          <a:xfrm>
            <a:off x="4949673" y="1600200"/>
            <a:ext cx="3917233" cy="4840357"/>
          </a:xfrm>
          <a:prstGeom prst="rect">
            <a:avLst/>
          </a:prstGeom>
          <a:solidFill>
            <a:srgbClr val="F7E9E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hu-HU" sz="2400" dirty="0"/>
              <a:t>ELTE:</a:t>
            </a:r>
          </a:p>
          <a:p>
            <a:pPr marL="263525" indent="-263525">
              <a:spcBef>
                <a:spcPts val="0"/>
              </a:spcBef>
              <a:buFont typeface="+mj-lt"/>
              <a:buAutoNum type="arabicPeriod"/>
            </a:pPr>
            <a:r>
              <a:rPr lang="hu-HU" sz="2400" dirty="0" smtClean="0"/>
              <a:t>informális specifikáció</a:t>
            </a:r>
            <a:br>
              <a:rPr lang="hu-HU" sz="2400" dirty="0" smtClean="0"/>
            </a:br>
            <a:r>
              <a:rPr lang="hu-HU" sz="2400" dirty="0" smtClean="0"/>
              <a:t>(</a:t>
            </a:r>
            <a:r>
              <a:rPr lang="hu-HU" sz="2400" dirty="0"/>
              <a:t>feladat szövege</a:t>
            </a:r>
            <a:r>
              <a:rPr lang="hu-HU" sz="2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/>
              <a:t>↓ specifikáció</a:t>
            </a:r>
          </a:p>
          <a:p>
            <a:pPr marL="263525" indent="-263525">
              <a:spcBef>
                <a:spcPts val="0"/>
              </a:spcBef>
              <a:buFont typeface="+mj-lt"/>
              <a:buAutoNum type="arabicPeriod" startAt="2"/>
            </a:pPr>
            <a:r>
              <a:rPr lang="hu-HU" sz="2400" dirty="0" smtClean="0"/>
              <a:t>formális specifikáció</a:t>
            </a:r>
            <a:br>
              <a:rPr lang="hu-HU" sz="2400" dirty="0" smtClean="0"/>
            </a:br>
            <a:r>
              <a:rPr lang="hu-HU" sz="2400" dirty="0" smtClean="0"/>
              <a:t>(</a:t>
            </a:r>
            <a:r>
              <a:rPr lang="hu-HU" sz="2400" dirty="0"/>
              <a:t>feladat görögül </a:t>
            </a:r>
            <a:r>
              <a:rPr lang="hu-HU" sz="2400" dirty="0" smtClean="0"/>
              <a:t>:))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/>
              <a:t>↓ algoritmizálás</a:t>
            </a:r>
          </a:p>
          <a:p>
            <a:pPr marL="263525" indent="-263525">
              <a:spcBef>
                <a:spcPts val="0"/>
              </a:spcBef>
              <a:buFont typeface="+mj-lt"/>
              <a:buAutoNum type="arabicPeriod" startAt="3"/>
            </a:pPr>
            <a:r>
              <a:rPr lang="hu-HU" sz="2400" dirty="0" smtClean="0"/>
              <a:t>algoritmus </a:t>
            </a:r>
            <a:r>
              <a:rPr lang="hu-HU" sz="2400" dirty="0" err="1" smtClean="0"/>
              <a:t>struktogramban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 smtClean="0"/>
              <a:t>(formális)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/>
              <a:t>↓ kódolás</a:t>
            </a:r>
          </a:p>
          <a:p>
            <a:pPr marL="263525" indent="-263525">
              <a:spcBef>
                <a:spcPts val="0"/>
              </a:spcBef>
              <a:buFont typeface="+mj-lt"/>
              <a:buAutoNum type="arabicPeriod" startAt="4"/>
            </a:pPr>
            <a:r>
              <a:rPr lang="hu-HU" sz="2400" dirty="0" smtClean="0"/>
              <a:t>Programkód</a:t>
            </a:r>
            <a:br>
              <a:rPr lang="hu-HU" sz="2400" dirty="0" smtClean="0"/>
            </a:br>
            <a:r>
              <a:rPr lang="hu-HU" sz="2400" dirty="0" smtClean="0"/>
              <a:t>(formális</a:t>
            </a:r>
            <a:r>
              <a:rPr lang="hu-HU" sz="2400" dirty="0"/>
              <a:t>)</a:t>
            </a:r>
          </a:p>
          <a:p>
            <a:pPr marL="0" indent="0">
              <a:spcBef>
                <a:spcPts val="0"/>
              </a:spcBef>
            </a:pPr>
            <a:endParaRPr lang="hu-H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7168436" y="4961125"/>
            <a:ext cx="1518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b="1" dirty="0" smtClean="0">
                <a:solidFill>
                  <a:schemeClr val="accent2">
                    <a:lumMod val="75000"/>
                  </a:schemeClr>
                </a:solidFill>
              </a:rPr>
              <a:t>SOK</a:t>
            </a:r>
            <a:endParaRPr lang="hu-H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278022" y="4961125"/>
            <a:ext cx="3643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b="1" dirty="0" smtClean="0">
                <a:solidFill>
                  <a:srgbClr val="777777"/>
                </a:solidFill>
              </a:rPr>
              <a:t>Bizonytalan</a:t>
            </a:r>
            <a:endParaRPr lang="hu-HU" sz="4800" b="1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7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hu-HU" dirty="0" smtClean="0"/>
              <a:t>Összegzés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660142" y="1600200"/>
            <a:ext cx="3261826" cy="4840357"/>
          </a:xfrm>
          <a:solidFill>
            <a:srgbClr val="EDEDED"/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u-HU" sz="2400" dirty="0"/>
              <a:t>BME:</a:t>
            </a:r>
          </a:p>
          <a:p>
            <a:pPr marL="263525" indent="-263525">
              <a:spcBef>
                <a:spcPts val="0"/>
              </a:spcBef>
              <a:buFont typeface="+mj-lt"/>
              <a:buAutoNum type="arabicPeriod"/>
            </a:pPr>
            <a:r>
              <a:rPr lang="hu-HU" sz="2400" dirty="0" smtClean="0"/>
              <a:t>informális specifikáció</a:t>
            </a:r>
            <a:br>
              <a:rPr lang="hu-HU" sz="2400" dirty="0" smtClean="0"/>
            </a:br>
            <a:r>
              <a:rPr lang="hu-HU" sz="2400" dirty="0" smtClean="0"/>
              <a:t>(</a:t>
            </a:r>
            <a:r>
              <a:rPr lang="hu-HU" sz="2400" dirty="0"/>
              <a:t>feladat szövege</a:t>
            </a:r>
            <a:r>
              <a:rPr lang="hu-HU" sz="2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/>
              <a:t>↓ algoritmizálás</a:t>
            </a:r>
          </a:p>
          <a:p>
            <a:pPr marL="263525" indent="-263525">
              <a:spcBef>
                <a:spcPts val="0"/>
              </a:spcBef>
              <a:buFont typeface="+mj-lt"/>
              <a:buAutoNum type="arabicPeriod" startAt="2"/>
            </a:pPr>
            <a:r>
              <a:rPr lang="hu-HU" sz="2400" dirty="0" smtClean="0"/>
              <a:t>algoritmus fejben</a:t>
            </a:r>
            <a:br>
              <a:rPr lang="hu-HU" sz="2400" dirty="0" smtClean="0"/>
            </a:br>
            <a:r>
              <a:rPr lang="hu-HU" sz="2400" dirty="0" smtClean="0"/>
              <a:t>(</a:t>
            </a:r>
            <a:r>
              <a:rPr lang="hu-HU" sz="2400" dirty="0"/>
              <a:t>informális</a:t>
            </a:r>
            <a:r>
              <a:rPr lang="hu-HU" sz="2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/>
              <a:t>↓ kódolás</a:t>
            </a:r>
          </a:p>
          <a:p>
            <a:pPr marL="263525" indent="-263525">
              <a:spcBef>
                <a:spcPts val="0"/>
              </a:spcBef>
              <a:buFont typeface="+mj-lt"/>
              <a:buAutoNum type="arabicPeriod" startAt="3"/>
            </a:pPr>
            <a:r>
              <a:rPr lang="hu-HU" sz="2400" dirty="0" smtClean="0"/>
              <a:t>Programkód</a:t>
            </a:r>
            <a:br>
              <a:rPr lang="hu-HU" sz="2400" dirty="0" smtClean="0"/>
            </a:br>
            <a:r>
              <a:rPr lang="hu-HU" sz="2400" dirty="0" smtClean="0"/>
              <a:t>(formális</a:t>
            </a:r>
            <a:r>
              <a:rPr lang="hu-HU" sz="2400" dirty="0"/>
              <a:t>)</a:t>
            </a:r>
          </a:p>
          <a:p>
            <a:pPr marL="0" indent="0">
              <a:spcBef>
                <a:spcPts val="0"/>
              </a:spcBef>
            </a:pPr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artalom helye 4"/>
          <p:cNvSpPr txBox="1">
            <a:spLocks/>
          </p:cNvSpPr>
          <p:nvPr/>
        </p:nvSpPr>
        <p:spPr bwMode="auto">
          <a:xfrm>
            <a:off x="5780361" y="1600200"/>
            <a:ext cx="2588379" cy="484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artalom helye 4"/>
          <p:cNvSpPr txBox="1">
            <a:spLocks/>
          </p:cNvSpPr>
          <p:nvPr/>
        </p:nvSpPr>
        <p:spPr bwMode="auto">
          <a:xfrm>
            <a:off x="4949673" y="1600200"/>
            <a:ext cx="3917233" cy="4840357"/>
          </a:xfrm>
          <a:prstGeom prst="rect">
            <a:avLst/>
          </a:prstGeom>
          <a:solidFill>
            <a:srgbClr val="F7E9E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hu-HU" sz="2400" dirty="0"/>
              <a:t>ELTE:</a:t>
            </a:r>
          </a:p>
          <a:p>
            <a:pPr marL="263525" indent="-263525">
              <a:spcBef>
                <a:spcPts val="0"/>
              </a:spcBef>
              <a:buFont typeface="+mj-lt"/>
              <a:buAutoNum type="arabicPeriod"/>
            </a:pPr>
            <a:r>
              <a:rPr lang="hu-HU" sz="2400" dirty="0" smtClean="0"/>
              <a:t>informális specifikáció</a:t>
            </a:r>
            <a:br>
              <a:rPr lang="hu-HU" sz="2400" dirty="0" smtClean="0"/>
            </a:br>
            <a:r>
              <a:rPr lang="hu-HU" sz="2400" dirty="0" smtClean="0"/>
              <a:t>(</a:t>
            </a:r>
            <a:r>
              <a:rPr lang="hu-HU" sz="2400" dirty="0"/>
              <a:t>feladat szövege</a:t>
            </a:r>
            <a:r>
              <a:rPr lang="hu-HU" sz="2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/>
              <a:t>↓ specifikáció</a:t>
            </a:r>
          </a:p>
          <a:p>
            <a:pPr marL="263525" indent="-263525">
              <a:spcBef>
                <a:spcPts val="0"/>
              </a:spcBef>
              <a:buFont typeface="+mj-lt"/>
              <a:buAutoNum type="arabicPeriod" startAt="2"/>
            </a:pPr>
            <a:r>
              <a:rPr lang="hu-HU" sz="2400" dirty="0" smtClean="0"/>
              <a:t>formális specifikáció</a:t>
            </a:r>
            <a:br>
              <a:rPr lang="hu-HU" sz="2400" dirty="0" smtClean="0"/>
            </a:br>
            <a:r>
              <a:rPr lang="hu-HU" sz="2400" dirty="0" smtClean="0"/>
              <a:t>(</a:t>
            </a:r>
            <a:r>
              <a:rPr lang="hu-HU" sz="2400" dirty="0"/>
              <a:t>feladat görögül </a:t>
            </a:r>
            <a:r>
              <a:rPr lang="hu-HU" sz="2400" dirty="0" smtClean="0"/>
              <a:t>:))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/>
              <a:t>↓ algoritmizálás</a:t>
            </a:r>
          </a:p>
          <a:p>
            <a:pPr marL="263525" indent="-263525">
              <a:spcBef>
                <a:spcPts val="0"/>
              </a:spcBef>
              <a:buFont typeface="+mj-lt"/>
              <a:buAutoNum type="arabicPeriod" startAt="3"/>
            </a:pPr>
            <a:r>
              <a:rPr lang="hu-HU" sz="2400" dirty="0" smtClean="0"/>
              <a:t>algoritmus </a:t>
            </a:r>
            <a:r>
              <a:rPr lang="hu-HU" sz="2400" dirty="0" err="1" smtClean="0"/>
              <a:t>struktogramban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 smtClean="0"/>
              <a:t>(formális)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/>
              <a:t>↓ kódolás</a:t>
            </a:r>
          </a:p>
          <a:p>
            <a:pPr marL="263525" indent="-263525">
              <a:spcBef>
                <a:spcPts val="0"/>
              </a:spcBef>
              <a:buFont typeface="+mj-lt"/>
              <a:buAutoNum type="arabicPeriod" startAt="4"/>
            </a:pPr>
            <a:r>
              <a:rPr lang="hu-HU" sz="2400" dirty="0" smtClean="0"/>
              <a:t>Programkód</a:t>
            </a:r>
            <a:br>
              <a:rPr lang="hu-HU" sz="2400" dirty="0" smtClean="0"/>
            </a:br>
            <a:r>
              <a:rPr lang="hu-HU" sz="2400" dirty="0" smtClean="0"/>
              <a:t>(formális</a:t>
            </a:r>
            <a:r>
              <a:rPr lang="hu-HU" sz="2400" dirty="0"/>
              <a:t>)</a:t>
            </a:r>
          </a:p>
          <a:p>
            <a:pPr marL="0" indent="0">
              <a:spcBef>
                <a:spcPts val="0"/>
              </a:spcBef>
            </a:pPr>
            <a:endParaRPr lang="hu-H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3719117" y="5792122"/>
            <a:ext cx="5424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b="1" dirty="0" smtClean="0">
                <a:solidFill>
                  <a:schemeClr val="accent2">
                    <a:lumMod val="75000"/>
                  </a:schemeClr>
                </a:solidFill>
              </a:rPr>
              <a:t>Gondolkodásmód</a:t>
            </a:r>
            <a:endParaRPr lang="hu-H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660142" y="4961125"/>
            <a:ext cx="33361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b="1" dirty="0" smtClean="0">
                <a:solidFill>
                  <a:srgbClr val="777777"/>
                </a:solidFill>
              </a:rPr>
              <a:t>Kreativitás</a:t>
            </a:r>
            <a:endParaRPr lang="hu-HU" sz="4800" b="1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hu-HU" dirty="0" smtClean="0"/>
              <a:t>Közoktatás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660137" y="1568569"/>
            <a:ext cx="3261826" cy="4840357"/>
          </a:xfrm>
          <a:solidFill>
            <a:srgbClr val="EDEDED"/>
          </a:solidFill>
        </p:spPr>
        <p:txBody>
          <a:bodyPr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4400" dirty="0" smtClean="0">
                <a:solidFill>
                  <a:srgbClr val="777777"/>
                </a:solidFill>
              </a:rPr>
              <a:t>Diák</a:t>
            </a:r>
          </a:p>
        </p:txBody>
      </p:sp>
      <p:sp>
        <p:nvSpPr>
          <p:cNvPr id="6" name="Tartalom helye 4"/>
          <p:cNvSpPr txBox="1">
            <a:spLocks/>
          </p:cNvSpPr>
          <p:nvPr/>
        </p:nvSpPr>
        <p:spPr bwMode="auto">
          <a:xfrm>
            <a:off x="5780361" y="1600200"/>
            <a:ext cx="2588379" cy="484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artalom helye 4"/>
          <p:cNvSpPr txBox="1">
            <a:spLocks/>
          </p:cNvSpPr>
          <p:nvPr/>
        </p:nvSpPr>
        <p:spPr bwMode="auto">
          <a:xfrm>
            <a:off x="4963528" y="1572490"/>
            <a:ext cx="3917233" cy="4840357"/>
          </a:xfrm>
          <a:prstGeom prst="rect">
            <a:avLst/>
          </a:prstGeom>
          <a:solidFill>
            <a:srgbClr val="F7E9E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hu-HU" sz="4400" dirty="0" smtClean="0">
                <a:solidFill>
                  <a:schemeClr val="accent2">
                    <a:lumMod val="75000"/>
                  </a:schemeClr>
                </a:solidFill>
              </a:rPr>
              <a:t>Tanár</a:t>
            </a:r>
            <a:endParaRPr lang="hu-H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24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0" y="3886200"/>
            <a:ext cx="6910388" cy="1752600"/>
          </a:xfrm>
        </p:spPr>
        <p:txBody>
          <a:bodyPr rtlCol="0">
            <a:noAutofit/>
          </a:bodyPr>
          <a:lstStyle/>
          <a:p>
            <a:r>
              <a:rPr lang="en-US" sz="2400" dirty="0" smtClean="0"/>
              <a:t>Szalayné</a:t>
            </a:r>
            <a:r>
              <a:rPr lang="hu-HU" sz="2400" dirty="0" smtClean="0"/>
              <a:t> Tahy Zsuzsanna, </a:t>
            </a:r>
            <a:r>
              <a:rPr lang="hu-HU" sz="2400" dirty="0" err="1" smtClean="0"/>
              <a:t>Czirkos</a:t>
            </a:r>
            <a:r>
              <a:rPr lang="hu-HU" sz="2400" dirty="0" smtClean="0"/>
              <a:t> Zoltán</a:t>
            </a:r>
            <a:endParaRPr lang="hu-HU" sz="2400" dirty="0"/>
          </a:p>
          <a:p>
            <a:r>
              <a:rPr lang="hu-HU" sz="2400" dirty="0" smtClean="0"/>
              <a:t>Lágymányosi Kampusz</a:t>
            </a: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08150" y="1487226"/>
            <a:ext cx="6910388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sz="3200" dirty="0" smtClean="0"/>
              <a:t>Köszönjük a figyelmet</a:t>
            </a:r>
            <a:endParaRPr lang="en-US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42554"/>
            <a:ext cx="6901962" cy="1143000"/>
          </a:xfrm>
        </p:spPr>
        <p:txBody>
          <a:bodyPr/>
          <a:lstStyle/>
          <a:p>
            <a:r>
              <a:rPr lang="hu-HU" dirty="0" smtClean="0"/>
              <a:t>Szerzőtársam</a:t>
            </a:r>
            <a:endParaRPr lang="en-US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719" y="1662076"/>
            <a:ext cx="61722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74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ProgAlap</a:t>
            </a:r>
            <a:r>
              <a:rPr lang="hu-HU" dirty="0" smtClean="0"/>
              <a:t> oktatási célja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84355"/>
              </p:ext>
            </p:extLst>
          </p:nvPr>
        </p:nvGraphicFramePr>
        <p:xfrm>
          <a:off x="1660147" y="1426137"/>
          <a:ext cx="7151344" cy="4860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373998"/>
                <a:gridCol w="3087542"/>
                <a:gridCol w="2689804"/>
              </a:tblGrid>
              <a:tr h="386829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</a:rPr>
                        <a:t>BME-ProgAlap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</a:rPr>
                        <a:t>ELTE-ProgAlap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1134">
                <a:tc>
                  <a:txBody>
                    <a:bodyPr/>
                    <a:lstStyle/>
                    <a:p>
                      <a:pPr marL="180000" indent="-180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Probléma-megoldás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készség szintű eszközhasználat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err="1" smtClean="0">
                          <a:effectLst/>
                        </a:rPr>
                        <a:t>eszközfüggetlen</a:t>
                      </a: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dirty="0">
                          <a:effectLst/>
                        </a:rPr>
                        <a:t>stratégia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7E9E9"/>
                    </a:solidFill>
                  </a:tcPr>
                </a:tc>
              </a:tr>
              <a:tr h="386829">
                <a:tc>
                  <a:txBody>
                    <a:bodyPr/>
                    <a:lstStyle/>
                    <a:p>
                      <a:pPr marL="180000" indent="-180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Algoritmus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megismerés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elemzés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7E9E9"/>
                    </a:solidFill>
                  </a:tcPr>
                </a:tc>
              </a:tr>
              <a:tr h="621134">
                <a:tc>
                  <a:txBody>
                    <a:bodyPr/>
                    <a:lstStyle/>
                    <a:p>
                      <a:pPr marL="180000" indent="-180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Nyelv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C nyelv elsajátítása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C++ eleminek megismerése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7E9E9"/>
                    </a:solidFill>
                  </a:tcPr>
                </a:tc>
              </a:tr>
              <a:tr h="621134">
                <a:tc>
                  <a:txBody>
                    <a:bodyPr/>
                    <a:lstStyle/>
                    <a:p>
                      <a:pPr marL="180000" indent="-180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err="1" smtClean="0">
                          <a:effectLst/>
                        </a:rPr>
                        <a:t>Adatstruk-túrák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>
                          <a:effectLst/>
                        </a:rPr>
                        <a:t>(int*) gyakorlati,</a:t>
                      </a:r>
                      <a:r>
                        <a:rPr lang="hu-HU" sz="2000" baseline="0" dirty="0" smtClean="0">
                          <a:effectLst/>
                        </a:rPr>
                        <a:t> </a:t>
                      </a:r>
                      <a:r>
                        <a:rPr lang="hu-HU" sz="2000" dirty="0" smtClean="0">
                          <a:effectLst/>
                        </a:rPr>
                        <a:t>implementáció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>
                          <a:effectLst/>
                        </a:rPr>
                        <a:t> (ℕ) elméleti, matematikai definíció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7E9E9"/>
                    </a:solidFill>
                  </a:tcPr>
                </a:tc>
              </a:tr>
              <a:tr h="621134">
                <a:tc>
                  <a:txBody>
                    <a:bodyPr/>
                    <a:lstStyle/>
                    <a:p>
                      <a:pPr marL="180000" indent="-180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Program-készítés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gyakorlata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folyamata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7E9E9"/>
                    </a:solidFill>
                  </a:tcPr>
                </a:tc>
              </a:tr>
              <a:tr h="386829">
                <a:tc>
                  <a:txBody>
                    <a:bodyPr/>
                    <a:lstStyle/>
                    <a:p>
                      <a:pPr marL="180000" indent="-180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Tesztelés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</a:rPr>
                        <a:t>debug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tesztadatok készítése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7E9E9"/>
                    </a:solidFill>
                  </a:tcPr>
                </a:tc>
              </a:tr>
              <a:tr h="1214977">
                <a:tc>
                  <a:txBody>
                    <a:bodyPr/>
                    <a:lstStyle/>
                    <a:p>
                      <a:pPr marL="180000" indent="-180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Feladat-megoldás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részekre bontás, adatok definiálása, részek implementálása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specifikáció, algoritmus, esetenként kódolás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7E9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24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ProgAlap</a:t>
            </a:r>
            <a:r>
              <a:rPr lang="hu-HU" dirty="0" smtClean="0"/>
              <a:t> tartalma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372312"/>
              </p:ext>
            </p:extLst>
          </p:nvPr>
        </p:nvGraphicFramePr>
        <p:xfrm>
          <a:off x="1660145" y="1426137"/>
          <a:ext cx="7206764" cy="490861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03382"/>
                <a:gridCol w="3603382"/>
              </a:tblGrid>
              <a:tr h="410929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</a:rPr>
                        <a:t>BME-ProgAlap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</a:rPr>
                        <a:t>ELTE-ProgAlap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0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>
                          <a:effectLst/>
                        </a:rPr>
                        <a:t>„feladatmegoldás” tevékenység</a:t>
                      </a:r>
                      <a:endParaRPr lang="hu-H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42739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Minden feladathoz megfontolások, megoldandó problémák felsorolása, kódrészletek, a kód egyes részeinek magyarázata.</a:t>
                      </a:r>
                      <a:endParaRPr lang="hu-H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>
                          <a:effectLst/>
                        </a:rPr>
                        <a:t>Minden feladathoz specifikáció, matematika nyelvén megfogalmazva. Ebből származtatva a </a:t>
                      </a:r>
                      <a:r>
                        <a:rPr lang="hu-HU" sz="2000" dirty="0" err="1" smtClean="0">
                          <a:effectLst/>
                        </a:rPr>
                        <a:t>struktogram</a:t>
                      </a:r>
                      <a:r>
                        <a:rPr lang="hu-HU" sz="2000" dirty="0" smtClean="0">
                          <a:effectLst/>
                        </a:rPr>
                        <a:t>, néha a megvalósítás teljes (kommentekkel együtt) kódja.</a:t>
                      </a:r>
                      <a:endParaRPr lang="hu-H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7E9E9"/>
                    </a:solidFill>
                  </a:tcPr>
                </a:tc>
              </a:tr>
              <a:tr h="468000">
                <a:tc gridSpan="2"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„problémamegoldás” tevékenység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618949">
                <a:tc>
                  <a:txBody>
                    <a:bodyPr/>
                    <a:lstStyle/>
                    <a:p>
                      <a:pPr indent="18034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Adott probléma megoldását a megoldás helyes kódolása jelenti.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Adott probléma megoldása az absztrakció elméleti származtatását jelenti, fő feladat a probléma vizsgálata, algoritmizálás.</a:t>
                      </a:r>
                      <a:endParaRPr lang="hu-H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7E9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44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42554"/>
            <a:ext cx="6901962" cy="1143000"/>
          </a:xfrm>
        </p:spPr>
        <p:txBody>
          <a:bodyPr/>
          <a:lstStyle/>
          <a:p>
            <a:r>
              <a:rPr lang="hu-HU" dirty="0" err="1" smtClean="0"/>
              <a:t>InfoC</a:t>
            </a:r>
            <a:r>
              <a:rPr lang="hu-HU" dirty="0" smtClean="0"/>
              <a:t> - Buborékrendezés</a:t>
            </a:r>
            <a:endParaRPr lang="en-US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815" y="1233055"/>
            <a:ext cx="5426007" cy="518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71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42554"/>
            <a:ext cx="6901962" cy="1143000"/>
          </a:xfrm>
        </p:spPr>
        <p:txBody>
          <a:bodyPr/>
          <a:lstStyle/>
          <a:p>
            <a:r>
              <a:rPr lang="hu-HU" dirty="0" smtClean="0"/>
              <a:t>ELTE PA - Buborékrendezés</a:t>
            </a:r>
            <a:endParaRPr lang="en-US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56" y="1385554"/>
            <a:ext cx="4023922" cy="404907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953" y="2306209"/>
            <a:ext cx="4011347" cy="407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42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ProgAlap</a:t>
            </a:r>
            <a:r>
              <a:rPr lang="hu-HU" dirty="0" smtClean="0"/>
              <a:t> tartalma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311618"/>
              </p:ext>
            </p:extLst>
          </p:nvPr>
        </p:nvGraphicFramePr>
        <p:xfrm>
          <a:off x="1660145" y="1426137"/>
          <a:ext cx="7206764" cy="490861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03382"/>
                <a:gridCol w="3603382"/>
              </a:tblGrid>
              <a:tr h="410929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</a:rPr>
                        <a:t>BME-ProgAlap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</a:rPr>
                        <a:t>ELTE-ProgAlap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00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>
                          <a:effectLst/>
                        </a:rPr>
                        <a:t>„feladatmegoldás” tevékenység</a:t>
                      </a:r>
                      <a:endParaRPr lang="hu-H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42739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Minden feladathoz megfontolások, megoldandó problémák felsorolása, kódrészletek, a kód egyes részeinek magyarázata.</a:t>
                      </a:r>
                      <a:endParaRPr lang="hu-H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>
                          <a:effectLst/>
                        </a:rPr>
                        <a:t>Minden feladathoz specifikáció, matematika nyelvén megfogalmazva. Ebből származtatva a </a:t>
                      </a:r>
                      <a:r>
                        <a:rPr lang="hu-HU" sz="2000" dirty="0" err="1" smtClean="0">
                          <a:effectLst/>
                        </a:rPr>
                        <a:t>struktogram</a:t>
                      </a:r>
                      <a:r>
                        <a:rPr lang="hu-HU" sz="2000" dirty="0" smtClean="0">
                          <a:effectLst/>
                        </a:rPr>
                        <a:t>, néha a megvalósítás teljes (kommentekkel együtt) kódja.</a:t>
                      </a:r>
                      <a:endParaRPr lang="hu-H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7E9E9"/>
                    </a:solidFill>
                  </a:tcPr>
                </a:tc>
              </a:tr>
              <a:tr h="468000">
                <a:tc gridSpan="2"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„problémamegoldás” tevékenység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618949">
                <a:tc>
                  <a:txBody>
                    <a:bodyPr/>
                    <a:lstStyle/>
                    <a:p>
                      <a:pPr indent="18034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Adott probléma megoldását a megoldás helyes kódolása jelenti.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Adott probléma megoldása az absztrakció elméleti származtatását jelenti, fő feladat a probléma vizsgálata, algoritmizálás.</a:t>
                      </a:r>
                      <a:endParaRPr lang="hu-H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7E9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2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ProgAlap</a:t>
            </a:r>
            <a:r>
              <a:rPr lang="hu-HU" dirty="0" smtClean="0"/>
              <a:t> tartalma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538152"/>
              </p:ext>
            </p:extLst>
          </p:nvPr>
        </p:nvGraphicFramePr>
        <p:xfrm>
          <a:off x="1660145" y="1426138"/>
          <a:ext cx="7203382" cy="50208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00000"/>
                <a:gridCol w="3603382"/>
              </a:tblGrid>
              <a:tr h="304081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</a:rPr>
                        <a:t>BME-ProgAlap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</a:rPr>
                        <a:t>ELTE-ProgAlap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0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 ellenőrzése</a:t>
                      </a: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936000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beolvasott adatok ellenőrzése egy feladat, amit a dolgozatban nem kell leírni.</a:t>
                      </a:r>
                      <a:endParaRPr lang="hu-H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beolvasott adatok ellenőrzése minden esetben.</a:t>
                      </a:r>
                      <a:endParaRPr lang="hu-H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7E9E9"/>
                    </a:solidFill>
                  </a:tcPr>
                </a:tc>
              </a:tr>
              <a:tr h="324000">
                <a:tc gridSpan="2"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programvezérlési eszközök használata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160000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while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 és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 ciklusok szervezése praktikusan.</a:t>
                      </a:r>
                    </a:p>
                    <a:p>
                      <a:pPr marL="0" indent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 ciklusban a ciklusfeltétel lehet összetett,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 javasolt pointerléptetéssel listához vég-jeles beolvasáshoz is</a:t>
                      </a: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spc="-3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while</a:t>
                      </a:r>
                      <a:r>
                        <a:rPr lang="hu-HU" sz="2000" kern="1200" spc="-3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 és </a:t>
                      </a:r>
                      <a:r>
                        <a:rPr lang="hu-HU" sz="2000" kern="1200" spc="-3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hu-HU" sz="2000" kern="1200" spc="-3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 ciklusszervezés tudatos, az algoritmus struktúrájából következő választás.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spc="-3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hu-HU" sz="2000" kern="1200" spc="-3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 ciklus csak számlálós ismétlésre használható, más vagy több feltétel esetén </a:t>
                      </a:r>
                      <a:r>
                        <a:rPr lang="hu-HU" sz="2000" kern="1200" spc="-3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while</a:t>
                      </a:r>
                      <a:r>
                        <a:rPr lang="hu-HU" sz="2000" kern="1200" spc="-3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 ciklus használandó.</a:t>
                      </a:r>
                    </a:p>
                  </a:txBody>
                  <a:tcPr marL="68580" marR="68580" marT="0" marB="0" anchor="ctr">
                    <a:solidFill>
                      <a:srgbClr val="F7E9E9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goto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alkalmazása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megfon-tolandó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általában van szebb megoldás is.</a:t>
                      </a:r>
                    </a:p>
                  </a:txBody>
                  <a:tcPr marL="68580" marR="68580" marT="0" marB="0" anchor="ctr"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goto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(ami a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struktogramba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nem fér bele) alkalmazása tilos</a:t>
                      </a:r>
                    </a:p>
                  </a:txBody>
                  <a:tcPr marL="68580" marR="68580" marT="0" marB="0" anchor="ctr">
                    <a:solidFill>
                      <a:srgbClr val="F7E9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54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42554"/>
            <a:ext cx="6901962" cy="1143000"/>
          </a:xfrm>
        </p:spPr>
        <p:txBody>
          <a:bodyPr/>
          <a:lstStyle/>
          <a:p>
            <a:r>
              <a:rPr lang="hu-HU" dirty="0" err="1" smtClean="0"/>
              <a:t>InfoC</a:t>
            </a:r>
            <a:r>
              <a:rPr lang="hu-HU" dirty="0" smtClean="0"/>
              <a:t> – Eldöntés tétele</a:t>
            </a:r>
            <a:endParaRPr lang="en-US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6639338" y="6567749"/>
            <a:ext cx="1600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INFODIDACT - 2015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743" y="1618922"/>
            <a:ext cx="7056152" cy="4355438"/>
          </a:xfrm>
          <a:prstGeom prst="rect">
            <a:avLst/>
          </a:prstGeom>
        </p:spPr>
      </p:pic>
      <p:sp>
        <p:nvSpPr>
          <p:cNvPr id="5" name="Ellipszis 4"/>
          <p:cNvSpPr/>
          <p:nvPr/>
        </p:nvSpPr>
        <p:spPr>
          <a:xfrm>
            <a:off x="5666510" y="4246421"/>
            <a:ext cx="595745" cy="2632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1790872" y="4274129"/>
            <a:ext cx="1589639" cy="67194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2585691" y="2092037"/>
            <a:ext cx="2041727" cy="47105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472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477</Words>
  <Application>Microsoft Office PowerPoint</Application>
  <PresentationFormat>Diavetítés a képernyőre (4:3 oldalarány)</PresentationFormat>
  <Paragraphs>129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„ProgAlap” és ami mögötte van</vt:lpstr>
      <vt:lpstr>Szerzőtársam</vt:lpstr>
      <vt:lpstr>A ProgAlap oktatási célja</vt:lpstr>
      <vt:lpstr>A ProgAlap tartalma</vt:lpstr>
      <vt:lpstr>InfoC - Buborékrendezés</vt:lpstr>
      <vt:lpstr>ELTE PA - Buborékrendezés</vt:lpstr>
      <vt:lpstr>A ProgAlap tartalma</vt:lpstr>
      <vt:lpstr>A ProgAlap tartalma</vt:lpstr>
      <vt:lpstr>InfoC – Eldöntés tétele</vt:lpstr>
      <vt:lpstr>ELTE PA – Tételek alkalmazása</vt:lpstr>
      <vt:lpstr>BME-ProgAlap Eredményesség</vt:lpstr>
      <vt:lpstr>ELTE-ProgAlap Eredményesség</vt:lpstr>
      <vt:lpstr>Összegzés</vt:lpstr>
      <vt:lpstr>Összegzés</vt:lpstr>
      <vt:lpstr>Közoktatás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Szalayné Tahy Zsuzsa</cp:lastModifiedBy>
  <cp:revision>66</cp:revision>
  <dcterms:created xsi:type="dcterms:W3CDTF">2011-03-29T08:32:47Z</dcterms:created>
  <dcterms:modified xsi:type="dcterms:W3CDTF">2016-08-14T20:41:56Z</dcterms:modified>
</cp:coreProperties>
</file>