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308" r:id="rId3"/>
    <p:sldId id="294" r:id="rId4"/>
    <p:sldId id="295" r:id="rId5"/>
    <p:sldId id="296" r:id="rId6"/>
    <p:sldId id="298" r:id="rId7"/>
    <p:sldId id="297" r:id="rId8"/>
    <p:sldId id="300" r:id="rId9"/>
    <p:sldId id="299" r:id="rId10"/>
    <p:sldId id="301" r:id="rId11"/>
    <p:sldId id="302" r:id="rId12"/>
    <p:sldId id="303" r:id="rId13"/>
    <p:sldId id="310" r:id="rId14"/>
    <p:sldId id="304" r:id="rId15"/>
    <p:sldId id="306" r:id="rId16"/>
    <p:sldId id="309" r:id="rId17"/>
    <p:sldId id="307" r:id="rId18"/>
    <p:sldId id="28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8A2734"/>
    <a:srgbClr val="8A203B"/>
    <a:srgbClr val="C1C6C8"/>
    <a:srgbClr val="E07542"/>
    <a:srgbClr val="FF8080"/>
    <a:srgbClr val="FF7C80"/>
    <a:srgbClr val="99FFCC"/>
    <a:srgbClr val="EDB21B"/>
    <a:srgbClr val="278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1" autoAdjust="0"/>
    <p:restoredTop sz="94631" autoAdjust="0"/>
  </p:normalViewPr>
  <p:slideViewPr>
    <p:cSldViewPr snapToGrid="0" snapToObjects="1">
      <p:cViewPr varScale="1">
        <p:scale>
          <a:sx n="87" d="100"/>
          <a:sy n="87" d="100"/>
        </p:scale>
        <p:origin x="104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2019.11.22.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268" y="2130425"/>
            <a:ext cx="69120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987" y="3886200"/>
            <a:ext cx="6875907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F1A4AC5-35DA-4607-A280-221A8F2B7E2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5450" y="1292163"/>
            <a:ext cx="7200000" cy="4860000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7127E08-6EE7-4939-B80C-01D8F8E6F8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764" y="274638"/>
            <a:ext cx="2057400" cy="6025954"/>
          </a:xfrm>
        </p:spPr>
        <p:txBody>
          <a:bodyPr vert="eaVert"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065" y="274638"/>
            <a:ext cx="4997885" cy="6025954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8883A0B-7CB7-45C2-ACF0-2C05E5AA1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402915"/>
            <a:ext cx="7200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4589386-0DD5-4FBD-9D1C-4AAC201174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41" y="4406900"/>
            <a:ext cx="720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341" y="2906713"/>
            <a:ext cx="7200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01B8071-7B74-40D7-BED6-BAF3C5BE7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326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182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485527-03D1-426C-9139-B976284BD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4852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4852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9007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59007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8B3DD4B-3C32-4BFE-AC80-F9E59951E9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2019DF0-7F97-4AAD-95D1-8A44F6969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104DC4CC-1DA3-4964-BA62-35104F6A0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801" y="273050"/>
            <a:ext cx="2808000" cy="1008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3050"/>
            <a:ext cx="4320000" cy="6040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9801" y="1435100"/>
            <a:ext cx="2808000" cy="484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61DAD4-C48B-408B-B88F-7331EFA3C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4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384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384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8406DD3-6D77-44BA-9B8D-C74078F555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C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223497" y="271462"/>
            <a:ext cx="1368000" cy="6434138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657688" y="242144"/>
            <a:ext cx="7272000" cy="6156000"/>
          </a:xfrm>
          <a:prstGeom prst="roundRect">
            <a:avLst>
              <a:gd name="adj" fmla="val 848"/>
            </a:avLst>
          </a:prstGeom>
          <a:solidFill>
            <a:schemeClr val="bg1"/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ELTE-Logo-block"/>
          <p:cNvSpPr/>
          <p:nvPr userDrawn="1"/>
        </p:nvSpPr>
        <p:spPr>
          <a:xfrm>
            <a:off x="290351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293370" y="270510"/>
            <a:ext cx="118872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ME-Logo-block" hidden="1"/>
          <p:cNvSpPr/>
          <p:nvPr userDrawn="1"/>
        </p:nvSpPr>
        <p:spPr>
          <a:xfrm>
            <a:off x="207852" y="4275290"/>
            <a:ext cx="1404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291724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5450" y="1499992"/>
            <a:ext cx="72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7018" y="284163"/>
            <a:ext cx="720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3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985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>
            <a:cxnSpLocks/>
          </p:cNvCxnSpPr>
          <p:nvPr userDrawn="1"/>
        </p:nvCxnSpPr>
        <p:spPr>
          <a:xfrm>
            <a:off x="293370" y="6519896"/>
            <a:ext cx="5976000" cy="0"/>
          </a:xfrm>
          <a:prstGeom prst="line">
            <a:avLst/>
          </a:prstGeom>
          <a:ln w="15875">
            <a:solidFill>
              <a:srgbClr val="8A2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CDD05C86-EB5F-40B4-B21D-F8233F0EC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264000" y="6519896"/>
            <a:ext cx="288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 dirty="0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 dirty="0" err="1"/>
              <a:t>InfoERA</a:t>
            </a:r>
            <a:r>
              <a:rPr lang="en-US" dirty="0"/>
              <a:t> 201</a:t>
            </a:r>
            <a:r>
              <a:rPr lang="hu-HU" dirty="0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ts val="3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1pPr>
      <a:lvl2pPr marL="742950" indent="-28575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2pPr>
      <a:lvl3pPr marL="11430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3pPr>
      <a:lvl4pPr marL="16002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4pPr>
      <a:lvl5pPr marL="20574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caesar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caesar.el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Programozás Tanulása</a:t>
            </a:r>
            <a:br>
              <a:rPr lang="hu-HU" dirty="0"/>
            </a:br>
            <a:r>
              <a:rPr lang="hu-HU" dirty="0"/>
              <a:t>„MÁS”-</a:t>
            </a:r>
            <a:r>
              <a:rPr lang="hu-HU" dirty="0" err="1"/>
              <a:t>ságokkal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sztzs@caesar.elte.hu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1EC8CC-1EA8-40C3-B20D-52792EF4F6A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2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>
              <a:alpha val="10000"/>
            </a:srgbClr>
          </a:solidFill>
        </p:spPr>
        <p:txBody>
          <a:bodyPr/>
          <a:lstStyle/>
          <a:p>
            <a:r>
              <a:rPr lang="hu-HU" sz="3600" dirty="0" err="1"/>
              <a:t>Aspeger</a:t>
            </a:r>
            <a:r>
              <a:rPr lang="hu-HU" dirty="0"/>
              <a:t> szindrómás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Magasan funkcionáló autista</a:t>
            </a:r>
          </a:p>
          <a:p>
            <a:pPr lvl="1"/>
            <a:r>
              <a:rPr lang="hu-HU" dirty="0"/>
              <a:t>Aki inkluzív tanítható autista?</a:t>
            </a:r>
          </a:p>
          <a:p>
            <a:pPr lvl="1"/>
            <a:r>
              <a:rPr lang="hu-HU" dirty="0"/>
              <a:t>Aki normál életet élő autista?</a:t>
            </a:r>
          </a:p>
          <a:p>
            <a:r>
              <a:rPr lang="hu-HU" dirty="0"/>
              <a:t>Szélsőséges</a:t>
            </a:r>
          </a:p>
          <a:p>
            <a:pPr lvl="1"/>
            <a:r>
              <a:rPr lang="hu-HU" dirty="0"/>
              <a:t>teljesítmény (zseni ↔ elemi hibák)</a:t>
            </a:r>
          </a:p>
          <a:p>
            <a:pPr lvl="1"/>
            <a:r>
              <a:rPr lang="hu-HU" dirty="0"/>
              <a:t>érzelmi reakciók (lelkesedés ↔ depresszió)</a:t>
            </a:r>
          </a:p>
          <a:p>
            <a:pPr lvl="1"/>
            <a:r>
              <a:rPr lang="hu-HU" dirty="0"/>
              <a:t>maximalista: hit a 100%-ban, részeredmény 0%</a:t>
            </a:r>
          </a:p>
          <a:p>
            <a:r>
              <a:rPr lang="hu-HU" dirty="0"/>
              <a:t>Programozás tanulásában két dologra kell figyelni:</a:t>
            </a:r>
          </a:p>
          <a:p>
            <a:pPr lvl="1"/>
            <a:r>
              <a:rPr lang="hu-HU" dirty="0"/>
              <a:t>Önállóan tudjon tanulni (hol van a dokumentáció)</a:t>
            </a:r>
          </a:p>
          <a:p>
            <a:pPr lvl="1"/>
            <a:r>
              <a:rPr lang="hu-HU" dirty="0"/>
              <a:t>Meghallgatás (minden lépéséről beszámol)</a:t>
            </a:r>
          </a:p>
          <a:p>
            <a:pPr lvl="1"/>
            <a:r>
              <a:rPr lang="hu-HU" dirty="0"/>
              <a:t>Folyamatosan ellenőrizni kell, tévutakról, tévképzetekről le kell beszélni. (</a:t>
            </a:r>
            <a:r>
              <a:rPr lang="hu-HU" dirty="0" err="1"/>
              <a:t>Debug</a:t>
            </a:r>
            <a:r>
              <a:rPr lang="hu-HU" dirty="0"/>
              <a:t>)</a:t>
            </a:r>
          </a:p>
          <a:p>
            <a:pPr lvl="2"/>
            <a:r>
              <a:rPr lang="hu-HU" dirty="0"/>
              <a:t>Félreértések tisztázása</a:t>
            </a:r>
          </a:p>
          <a:p>
            <a:pPr lvl="2"/>
            <a:r>
              <a:rPr lang="hu-HU" dirty="0"/>
              <a:t>Elképzelésében hol van ellentmondás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8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10000"/>
            </a:srgbClr>
          </a:solidFill>
        </p:spPr>
        <p:txBody>
          <a:bodyPr/>
          <a:lstStyle/>
          <a:p>
            <a:r>
              <a:rPr lang="hu-HU" dirty="0"/>
              <a:t>Hiperaktív</a:t>
            </a:r>
            <a:r>
              <a:rPr lang="hu-HU" sz="4400" dirty="0"/>
              <a:t>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Jellemző</a:t>
            </a:r>
          </a:p>
          <a:p>
            <a:pPr lvl="1"/>
            <a:r>
              <a:rPr lang="hu-HU" dirty="0"/>
              <a:t>Szórt figyelem, koncentráció hiánya</a:t>
            </a:r>
          </a:p>
          <a:p>
            <a:pPr lvl="1"/>
            <a:r>
              <a:rPr lang="hu-HU" dirty="0"/>
              <a:t>Zörög, mozog, leesik az egér</a:t>
            </a:r>
          </a:p>
          <a:p>
            <a:pPr lvl="1"/>
            <a:r>
              <a:rPr lang="hu-HU" dirty="0"/>
              <a:t>Impulzív – részt vesz, válaszol (</a:t>
            </a:r>
            <a:r>
              <a:rPr lang="hu-HU" dirty="0" err="1"/>
              <a:t>ötletel</a:t>
            </a:r>
            <a:r>
              <a:rPr lang="hu-HU" dirty="0"/>
              <a:t>)</a:t>
            </a:r>
          </a:p>
          <a:p>
            <a:r>
              <a:rPr lang="hu-HU" dirty="0"/>
              <a:t>Programozás tanulásában</a:t>
            </a:r>
          </a:p>
          <a:p>
            <a:pPr lvl="1"/>
            <a:r>
              <a:rPr lang="hu-HU" dirty="0"/>
              <a:t>Rapszodikus változónevek, amiknek jelentését elfelejti</a:t>
            </a:r>
          </a:p>
          <a:p>
            <a:pPr lvl="1"/>
            <a:r>
              <a:rPr lang="hu-HU" dirty="0"/>
              <a:t>Félmegoldások – pl. csak alapeset</a:t>
            </a:r>
          </a:p>
          <a:p>
            <a:pPr lvl="1"/>
            <a:r>
              <a:rPr lang="hu-HU" dirty="0"/>
              <a:t>Másik feladat, feladat „érdekesebbre” fogalmazása</a:t>
            </a:r>
          </a:p>
          <a:p>
            <a:pPr lvl="1"/>
            <a:r>
              <a:rPr lang="hu-HU" dirty="0"/>
              <a:t>Programozás közben,</a:t>
            </a:r>
          </a:p>
          <a:p>
            <a:pPr lvl="2"/>
            <a:r>
              <a:rPr lang="hu-HU" dirty="0"/>
              <a:t>Fel kell állnia, járni egy kicsit</a:t>
            </a:r>
          </a:p>
          <a:p>
            <a:pPr lvl="2"/>
            <a:r>
              <a:rPr lang="hu-HU" dirty="0"/>
              <a:t>Játszik, megnézi a postát</a:t>
            </a:r>
          </a:p>
          <a:p>
            <a:r>
              <a:rPr lang="hu-HU" dirty="0" err="1"/>
              <a:t>Stresszlaba</a:t>
            </a:r>
            <a:r>
              <a:rPr lang="hu-HU" dirty="0"/>
              <a:t>? És még???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3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10000"/>
            </a:srgbClr>
          </a:solidFill>
        </p:spPr>
        <p:txBody>
          <a:bodyPr/>
          <a:lstStyle/>
          <a:p>
            <a:r>
              <a:rPr lang="hu-HU" dirty="0"/>
              <a:t>Figyelemzavaros</a:t>
            </a:r>
            <a:r>
              <a:rPr lang="hu-HU" sz="4400" dirty="0"/>
              <a:t>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Jellemző</a:t>
            </a:r>
          </a:p>
          <a:p>
            <a:pPr lvl="1"/>
            <a:r>
              <a:rPr lang="hu-HU" dirty="0"/>
              <a:t>Szórt figyelem, koncentráció hiánya</a:t>
            </a:r>
          </a:p>
          <a:p>
            <a:pPr lvl="1"/>
            <a:r>
              <a:rPr lang="hu-HU" dirty="0"/>
              <a:t>Párhuzamosan több dologgal foglalkozik</a:t>
            </a:r>
          </a:p>
          <a:p>
            <a:pPr lvl="1"/>
            <a:r>
              <a:rPr lang="hu-HU" dirty="0"/>
              <a:t>Magyarázat közben teljesen másról kérdez</a:t>
            </a:r>
          </a:p>
          <a:p>
            <a:r>
              <a:rPr lang="hu-HU" dirty="0"/>
              <a:t>Programozás tanulásában</a:t>
            </a:r>
          </a:p>
          <a:p>
            <a:pPr lvl="1"/>
            <a:r>
              <a:rPr lang="hu-HU" dirty="0"/>
              <a:t>Változónevek értelmetlenek (pedig, amikor kitalálta, még tudta, hogy miért pont az)</a:t>
            </a:r>
          </a:p>
          <a:p>
            <a:pPr lvl="1"/>
            <a:r>
              <a:rPr lang="hu-HU" dirty="0"/>
              <a:t>Félig jó megoldások, megmagyarázhatatlan hibák</a:t>
            </a:r>
          </a:p>
          <a:p>
            <a:pPr lvl="2"/>
            <a:r>
              <a:rPr lang="hu-HU" dirty="0" err="1"/>
              <a:t>for</a:t>
            </a:r>
            <a:r>
              <a:rPr lang="hu-HU" dirty="0"/>
              <a:t>(int i = 0; </a:t>
            </a:r>
            <a:r>
              <a:rPr lang="hu-HU" dirty="0" err="1"/>
              <a:t>disc</a:t>
            </a:r>
            <a:r>
              <a:rPr lang="hu-HU" dirty="0"/>
              <a:t>&lt;i; i++)</a:t>
            </a:r>
          </a:p>
          <a:p>
            <a:pPr lvl="2"/>
            <a:r>
              <a:rPr lang="hu-HU" dirty="0" err="1"/>
              <a:t>for</a:t>
            </a:r>
            <a:r>
              <a:rPr lang="hu-HU" dirty="0"/>
              <a:t>(int i = 0;i++)</a:t>
            </a:r>
          </a:p>
          <a:p>
            <a:pPr lvl="1"/>
            <a:r>
              <a:rPr lang="hu-HU" dirty="0"/>
              <a:t>Feladatrész kihagyása (ja, az is kell)</a:t>
            </a:r>
          </a:p>
          <a:p>
            <a:pPr lvl="1"/>
            <a:r>
              <a:rPr lang="hu-HU" dirty="0"/>
              <a:t>Összevissza, egyszerre több rész kódolása</a:t>
            </a:r>
          </a:p>
          <a:p>
            <a:r>
              <a:rPr lang="hu-HU" dirty="0"/>
              <a:t>Kezelése: tesztelés, önfegyelem tanulása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5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437002"/>
          </a:xfrm>
          <a:noFill/>
        </p:spPr>
        <p:txBody>
          <a:bodyPr/>
          <a:lstStyle/>
          <a:p>
            <a:r>
              <a:rPr lang="hu-HU" sz="4400" dirty="0"/>
              <a:t> Mi a tanulási stílus szerepe?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D4EB28A-E8B2-4FDA-89BD-A609ADA6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4852" y="1996530"/>
            <a:ext cx="1324871" cy="639762"/>
          </a:xfrm>
        </p:spPr>
        <p:txBody>
          <a:bodyPr/>
          <a:lstStyle/>
          <a:p>
            <a:pPr algn="ctr"/>
            <a:r>
              <a:rPr lang="hu-HU" dirty="0"/>
              <a:t>Vizuális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DAEDFE18-EB65-474C-8062-8A607592E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2362" y="3500008"/>
            <a:ext cx="1173678" cy="639762"/>
          </a:xfrm>
        </p:spPr>
        <p:txBody>
          <a:bodyPr/>
          <a:lstStyle/>
          <a:p>
            <a:pPr algn="ctr"/>
            <a:r>
              <a:rPr lang="hu-HU" dirty="0"/>
              <a:t>Auditív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Szöveg helye 4">
            <a:extLst>
              <a:ext uri="{FF2B5EF4-FFF2-40B4-BE49-F238E27FC236}">
                <a16:creationId xmlns:a16="http://schemas.microsoft.com/office/drawing/2014/main" id="{BC6C7B31-CB68-438C-953A-7EF5FB51A166}"/>
              </a:ext>
            </a:extLst>
          </p:cNvPr>
          <p:cNvSpPr txBox="1">
            <a:spLocks/>
          </p:cNvSpPr>
          <p:nvPr/>
        </p:nvSpPr>
        <p:spPr bwMode="auto">
          <a:xfrm>
            <a:off x="6149515" y="2128957"/>
            <a:ext cx="273750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9144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3716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18288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Interperszonális</a:t>
            </a:r>
          </a:p>
          <a:p>
            <a:pPr algn="ctr"/>
            <a:r>
              <a:rPr lang="hu-HU" dirty="0"/>
              <a:t>szociális</a:t>
            </a:r>
          </a:p>
        </p:txBody>
      </p:sp>
      <p:sp>
        <p:nvSpPr>
          <p:cNvPr id="13" name="Szöveg helye 4">
            <a:extLst>
              <a:ext uri="{FF2B5EF4-FFF2-40B4-BE49-F238E27FC236}">
                <a16:creationId xmlns:a16="http://schemas.microsoft.com/office/drawing/2014/main" id="{915715AF-4435-47B2-9BD3-4B8F4E7560A1}"/>
              </a:ext>
            </a:extLst>
          </p:cNvPr>
          <p:cNvSpPr txBox="1">
            <a:spLocks/>
          </p:cNvSpPr>
          <p:nvPr/>
        </p:nvSpPr>
        <p:spPr bwMode="auto">
          <a:xfrm>
            <a:off x="1828718" y="4128361"/>
            <a:ext cx="2602605" cy="73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9144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3716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18288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 err="1"/>
              <a:t>Intraperszonális</a:t>
            </a:r>
            <a:r>
              <a:rPr lang="hu-HU" dirty="0"/>
              <a:t> (elmélyülő)</a:t>
            </a:r>
          </a:p>
        </p:txBody>
      </p:sp>
      <p:sp>
        <p:nvSpPr>
          <p:cNvPr id="14" name="Szöveg helye 4">
            <a:extLst>
              <a:ext uri="{FF2B5EF4-FFF2-40B4-BE49-F238E27FC236}">
                <a16:creationId xmlns:a16="http://schemas.microsoft.com/office/drawing/2014/main" id="{38FDCD17-1967-4FD9-9460-BD9DDA9ACA5C}"/>
              </a:ext>
            </a:extLst>
          </p:cNvPr>
          <p:cNvSpPr txBox="1">
            <a:spLocks/>
          </p:cNvSpPr>
          <p:nvPr/>
        </p:nvSpPr>
        <p:spPr bwMode="auto">
          <a:xfrm>
            <a:off x="2875084" y="2791194"/>
            <a:ext cx="1324871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9144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3716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18288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/>
              <a:t>Logikai</a:t>
            </a:r>
          </a:p>
        </p:txBody>
      </p:sp>
      <p:sp>
        <p:nvSpPr>
          <p:cNvPr id="15" name="Szöveg helye 4">
            <a:extLst>
              <a:ext uri="{FF2B5EF4-FFF2-40B4-BE49-F238E27FC236}">
                <a16:creationId xmlns:a16="http://schemas.microsoft.com/office/drawing/2014/main" id="{0EC3C323-1110-44CE-B2BA-B305CB7CF9CA}"/>
              </a:ext>
            </a:extLst>
          </p:cNvPr>
          <p:cNvSpPr txBox="1">
            <a:spLocks/>
          </p:cNvSpPr>
          <p:nvPr/>
        </p:nvSpPr>
        <p:spPr bwMode="auto">
          <a:xfrm>
            <a:off x="4576705" y="2331363"/>
            <a:ext cx="15163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9144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3716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18288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/>
              <a:t>Mozgásos</a:t>
            </a:r>
          </a:p>
        </p:txBody>
      </p:sp>
      <p:sp>
        <p:nvSpPr>
          <p:cNvPr id="16" name="Szöveg helye 4">
            <a:extLst>
              <a:ext uri="{FF2B5EF4-FFF2-40B4-BE49-F238E27FC236}">
                <a16:creationId xmlns:a16="http://schemas.microsoft.com/office/drawing/2014/main" id="{8B989D4E-F37F-4BEC-A758-43FBAA0C3888}"/>
              </a:ext>
            </a:extLst>
          </p:cNvPr>
          <p:cNvSpPr txBox="1">
            <a:spLocks/>
          </p:cNvSpPr>
          <p:nvPr/>
        </p:nvSpPr>
        <p:spPr bwMode="auto">
          <a:xfrm>
            <a:off x="6279402" y="3270860"/>
            <a:ext cx="1324871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9144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3716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1828800" indent="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/>
              <a:t>Verbális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B1B4C2D0-9C58-49A0-8430-C434FD8DC13E}"/>
              </a:ext>
            </a:extLst>
          </p:cNvPr>
          <p:cNvSpPr txBox="1">
            <a:spLocks/>
          </p:cNvSpPr>
          <p:nvPr/>
        </p:nvSpPr>
        <p:spPr bwMode="auto">
          <a:xfrm>
            <a:off x="1687018" y="4968855"/>
            <a:ext cx="7200000" cy="143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4400" dirty="0"/>
              <a:t>Stílus? Stigma? Betegség?</a:t>
            </a:r>
          </a:p>
        </p:txBody>
      </p:sp>
    </p:spTree>
    <p:extLst>
      <p:ext uri="{BB962C8B-B14F-4D97-AF65-F5344CB8AC3E}">
        <p14:creationId xmlns:p14="http://schemas.microsoft.com/office/powerpoint/2010/main" val="382873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>
              <a:alpha val="10000"/>
            </a:srgbClr>
          </a:solidFill>
        </p:spPr>
        <p:txBody>
          <a:bodyPr/>
          <a:lstStyle/>
          <a:p>
            <a:r>
              <a:rPr lang="hu-HU" sz="4400" dirty="0"/>
              <a:t> Hozzáállás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D4EB28A-E8B2-4FDA-89BD-A609ADA6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Tervező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A590818-96E3-43DA-A6FF-B7D91AF918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Megoldás előtt tervet készít</a:t>
            </a:r>
          </a:p>
          <a:p>
            <a:r>
              <a:rPr lang="hu-HU" dirty="0"/>
              <a:t>Felűről lefelé értelmezés</a:t>
            </a:r>
          </a:p>
          <a:p>
            <a:r>
              <a:rPr lang="hu-HU" dirty="0"/>
              <a:t>A kivitelezés nem biztos, hogy érdekes</a:t>
            </a:r>
          </a:p>
          <a:p>
            <a:r>
              <a:rPr lang="hu-HU" dirty="0"/>
              <a:t>Helyesség elméleti igazolása</a:t>
            </a:r>
          </a:p>
          <a:p>
            <a:r>
              <a:rPr lang="hu-HU" dirty="0"/>
              <a:t>Ügyes algoritmusok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DAEDFE18-EB65-474C-8062-8A607592E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Próbáló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CFB96A86-F721-4986-9221-0B77770612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Megoldás előtt elemek készítése, próbája</a:t>
            </a:r>
          </a:p>
          <a:p>
            <a:r>
              <a:rPr lang="hu-HU" dirty="0"/>
              <a:t>Alulról, a részmegoldások felől közelít</a:t>
            </a:r>
          </a:p>
          <a:p>
            <a:r>
              <a:rPr lang="hu-HU" dirty="0"/>
              <a:t>Valami új létrehozása az érdekes</a:t>
            </a:r>
          </a:p>
          <a:p>
            <a:r>
              <a:rPr lang="hu-HU" dirty="0"/>
              <a:t>Teszteléssel ellenőriz</a:t>
            </a:r>
          </a:p>
          <a:p>
            <a:r>
              <a:rPr lang="hu-HU" dirty="0"/>
              <a:t>Ügyes kütyük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88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>
              <a:alpha val="10000"/>
            </a:srgbClr>
          </a:solidFill>
        </p:spPr>
        <p:txBody>
          <a:bodyPr/>
          <a:lstStyle/>
          <a:p>
            <a:r>
              <a:rPr lang="hu-HU" sz="4400" dirty="0"/>
              <a:t> Nemi szocializáció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D4EB28A-E8B2-4FDA-89BD-A609ADA6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Fiú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A590818-96E3-43DA-A6FF-B7D91AF918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Harcol</a:t>
            </a:r>
          </a:p>
          <a:p>
            <a:r>
              <a:rPr lang="hu-HU" dirty="0"/>
              <a:t>Belevág</a:t>
            </a:r>
          </a:p>
          <a:p>
            <a:r>
              <a:rPr lang="hu-HU" dirty="0"/>
              <a:t>Szükséges lépések</a:t>
            </a:r>
          </a:p>
          <a:p>
            <a:r>
              <a:rPr lang="hu-HU" dirty="0"/>
              <a:t>Max elbukik</a:t>
            </a:r>
          </a:p>
          <a:p>
            <a:r>
              <a:rPr lang="hu-HU" dirty="0"/>
              <a:t>Inkább próbáló</a:t>
            </a:r>
          </a:p>
          <a:p>
            <a:r>
              <a:rPr lang="hu-HU" dirty="0"/>
              <a:t>Utasít</a:t>
            </a:r>
          </a:p>
          <a:p>
            <a:r>
              <a:rPr lang="hu-HU" dirty="0"/>
              <a:t>A tettek beszélnek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DAEDFE18-EB65-474C-8062-8A607592E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Lány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CFB96A86-F721-4986-9221-0B77770612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Óvatos (véd)</a:t>
            </a:r>
          </a:p>
          <a:p>
            <a:r>
              <a:rPr lang="hu-HU" dirty="0"/>
              <a:t>Felkészül</a:t>
            </a:r>
          </a:p>
          <a:p>
            <a:r>
              <a:rPr lang="hu-HU" dirty="0"/>
              <a:t>Biztonságos lépések</a:t>
            </a:r>
          </a:p>
          <a:p>
            <a:r>
              <a:rPr lang="hu-HU" dirty="0"/>
              <a:t>Inkább nem indul el</a:t>
            </a:r>
          </a:p>
          <a:p>
            <a:r>
              <a:rPr lang="hu-HU" dirty="0"/>
              <a:t>Inkább tervező</a:t>
            </a:r>
          </a:p>
          <a:p>
            <a:r>
              <a:rPr lang="hu-HU" dirty="0"/>
              <a:t>Kér</a:t>
            </a:r>
          </a:p>
          <a:p>
            <a:r>
              <a:rPr lang="hu-HU" dirty="0"/>
              <a:t>Beszélget, lelkizik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0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>
              <a:alpha val="10000"/>
            </a:srgbClr>
          </a:solidFill>
        </p:spPr>
        <p:txBody>
          <a:bodyPr/>
          <a:lstStyle/>
          <a:p>
            <a:r>
              <a:rPr lang="hu-HU" sz="4400" dirty="0"/>
              <a:t> Tanulási stratégia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D4EB28A-E8B2-4FDA-89BD-A609ADA6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Magoló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A590818-96E3-43DA-A6FF-B7D91AF918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Utánozás</a:t>
            </a:r>
          </a:p>
          <a:p>
            <a:r>
              <a:rPr lang="hu-HU" dirty="0"/>
              <a:t>Megtanulás</a:t>
            </a:r>
          </a:p>
          <a:p>
            <a:r>
              <a:rPr lang="hu-HU" dirty="0"/>
              <a:t>Nem tudja, hogyan kell kigondolni</a:t>
            </a:r>
          </a:p>
          <a:p>
            <a:r>
              <a:rPr lang="hu-HU" dirty="0"/>
              <a:t>Félelem a kudarctól</a:t>
            </a:r>
          </a:p>
          <a:p>
            <a:r>
              <a:rPr lang="hu-HU" dirty="0"/>
              <a:t>A tettek beszélnek</a:t>
            </a:r>
          </a:p>
          <a:p>
            <a:pPr lvl="1"/>
            <a:r>
              <a:rPr lang="hu-HU" dirty="0"/>
              <a:t>Feláll, hogy megnézze a másik mit csinál.</a:t>
            </a:r>
          </a:p>
          <a:p>
            <a:pPr lvl="1"/>
            <a:r>
              <a:rPr lang="hu-HU" dirty="0"/>
              <a:t>„Inkább segítek”.</a:t>
            </a:r>
          </a:p>
          <a:p>
            <a:pPr lvl="1"/>
            <a:r>
              <a:rPr lang="hu-HU" dirty="0"/>
              <a:t>Nem tud kérdést megfogalmazni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DAEDFE18-EB65-474C-8062-8A607592E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Felfedező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CFB96A86-F721-4986-9221-0B77770612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Más kárán nem tanul</a:t>
            </a:r>
          </a:p>
          <a:p>
            <a:r>
              <a:rPr lang="hu-HU" dirty="0"/>
              <a:t>Önállóan próbálkozik</a:t>
            </a:r>
          </a:p>
          <a:p>
            <a:pPr lvl="1"/>
            <a:r>
              <a:rPr lang="hu-HU" dirty="0"/>
              <a:t>Néha </a:t>
            </a:r>
            <a:r>
              <a:rPr lang="hu-HU" dirty="0" err="1"/>
              <a:t>esztelenül</a:t>
            </a:r>
            <a:endParaRPr lang="hu-HU" dirty="0"/>
          </a:p>
          <a:p>
            <a:pPr lvl="1"/>
            <a:r>
              <a:rPr lang="hu-HU" dirty="0"/>
              <a:t>Véletlen eset bizonyíték</a:t>
            </a:r>
          </a:p>
          <a:p>
            <a:r>
              <a:rPr lang="hu-HU" dirty="0"/>
              <a:t>Tippel, </a:t>
            </a:r>
            <a:r>
              <a:rPr lang="hu-HU" dirty="0" err="1"/>
              <a:t>ötletel</a:t>
            </a:r>
            <a:endParaRPr lang="hu-HU" dirty="0"/>
          </a:p>
          <a:p>
            <a:r>
              <a:rPr lang="hu-HU" dirty="0"/>
              <a:t>Gátlástalan</a:t>
            </a:r>
          </a:p>
          <a:p>
            <a:r>
              <a:rPr lang="hu-HU" dirty="0"/>
              <a:t>A tettek beszélnek</a:t>
            </a:r>
          </a:p>
          <a:p>
            <a:pPr lvl="1"/>
            <a:r>
              <a:rPr lang="hu-HU" dirty="0"/>
              <a:t>Talált anyagból ollóz</a:t>
            </a:r>
          </a:p>
          <a:p>
            <a:pPr lvl="1"/>
            <a:r>
              <a:rPr lang="hu-HU" dirty="0"/>
              <a:t>Mindegy milyen, csak </a:t>
            </a:r>
            <a:r>
              <a:rPr lang="hu-HU" dirty="0" err="1"/>
              <a:t>működjön</a:t>
            </a:r>
            <a:endParaRPr lang="hu-HU" dirty="0"/>
          </a:p>
          <a:p>
            <a:pPr lvl="1"/>
            <a:r>
              <a:rPr lang="hu-HU" dirty="0"/>
              <a:t>Életveszélyes kísérletek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8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280868"/>
          </a:xfrm>
          <a:noFill/>
        </p:spPr>
        <p:txBody>
          <a:bodyPr/>
          <a:lstStyle/>
          <a:p>
            <a:r>
              <a:rPr lang="hu-HU" sz="4400" dirty="0"/>
              <a:t>Tömegesen Egyéni Programozás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1679331"/>
            <a:ext cx="7200000" cy="4725143"/>
          </a:xfrm>
        </p:spPr>
        <p:txBody>
          <a:bodyPr>
            <a:normAutofit/>
          </a:bodyPr>
          <a:lstStyle/>
          <a:p>
            <a:r>
              <a:rPr lang="hu-HU" dirty="0"/>
              <a:t>A megfigyelt esetek tényleg az adott kategóriába tartoznak?</a:t>
            </a:r>
          </a:p>
          <a:p>
            <a:r>
              <a:rPr lang="hu-HU" dirty="0"/>
              <a:t>A tapasztalt, programozással kapcsolatos jelenségek az adott kategóriára általánosíthatók?</a:t>
            </a:r>
          </a:p>
          <a:p>
            <a:r>
              <a:rPr lang="hu-HU" dirty="0"/>
              <a:t>A nehézségek ismeretéből következik a megoldás?</a:t>
            </a:r>
          </a:p>
          <a:p>
            <a:pPr lvl="1"/>
            <a:r>
              <a:rPr lang="hu-HU" dirty="0"/>
              <a:t>Egyéni megoldási út az adott feladatra</a:t>
            </a:r>
          </a:p>
          <a:p>
            <a:pPr lvl="1"/>
            <a:r>
              <a:rPr lang="hu-HU" dirty="0"/>
              <a:t>Egyéni képzési út, más feladatok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0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2268" y="1872451"/>
            <a:ext cx="6912000" cy="1727999"/>
          </a:xfrm>
        </p:spPr>
        <p:txBody>
          <a:bodyPr/>
          <a:lstStyle/>
          <a:p>
            <a:r>
              <a:rPr lang="hu-HU" dirty="0"/>
              <a:t>Vélemény, tapasztalat?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2085" y="3900791"/>
            <a:ext cx="3352365" cy="1728000"/>
          </a:xfrm>
        </p:spPr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sztzs@caesar.elte.hu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2C2CC02-3524-4FAC-95F2-C3099FE839C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EF730F-0935-4E55-8A96-7BE65C9C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Figyelmeztetés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BF1E3F-D0E3-4CEF-907D-270D534C6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1640310"/>
            <a:ext cx="7200000" cy="4549475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Az előadás a nyugalom megzavarására alkalmas, mert</a:t>
            </a:r>
          </a:p>
          <a:p>
            <a:pPr lvl="1"/>
            <a:r>
              <a:rPr lang="hu-HU" dirty="0"/>
              <a:t>Nem tudományos, inkább intuitív</a:t>
            </a:r>
          </a:p>
          <a:p>
            <a:pPr lvl="1"/>
            <a:r>
              <a:rPr lang="hu-HU" dirty="0"/>
              <a:t>Több benne a kérdés, mint a válasz</a:t>
            </a:r>
          </a:p>
          <a:p>
            <a:pPr lvl="1"/>
            <a:r>
              <a:rPr lang="hu-HU" dirty="0"/>
              <a:t>A válaszok nem biztos, hogy jók</a:t>
            </a:r>
          </a:p>
          <a:p>
            <a:pPr marL="0" indent="0">
              <a:buNone/>
            </a:pPr>
            <a:r>
              <a:rPr lang="hu-HU" dirty="0"/>
              <a:t>arról szól, hogy a programozás tanulása milyen nehézségek leküzdését jelenti. 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C196CD5-7646-4F50-9192-E9A42035E1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9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526E9-96B1-4DFD-90BF-971E230E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én </a:t>
            </a:r>
            <a:r>
              <a:rPr lang="hu-HU" dirty="0" err="1"/>
              <a:t>MÁSmilyen</a:t>
            </a:r>
            <a:r>
              <a:rPr lang="hu-HU" dirty="0"/>
              <a:t> vagyok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0BB64F-0E79-456A-9EA8-5569C3176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5950" y="1371482"/>
            <a:ext cx="3744000" cy="2461966"/>
          </a:xfrm>
          <a:solidFill>
            <a:srgbClr val="FFFF00">
              <a:alpha val="10000"/>
            </a:srgbClr>
          </a:solidFill>
        </p:spPr>
        <p:txBody>
          <a:bodyPr>
            <a:noAutofit/>
          </a:bodyPr>
          <a:lstStyle/>
          <a:p>
            <a:r>
              <a:rPr lang="hu-HU" dirty="0"/>
              <a:t>Tanulási nehézségek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Disorders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Dyslexia</a:t>
            </a:r>
            <a:endParaRPr lang="hu-HU" dirty="0"/>
          </a:p>
          <a:p>
            <a:pPr lvl="1"/>
            <a:r>
              <a:rPr lang="hu-HU" dirty="0" err="1"/>
              <a:t>Dysgraphia</a:t>
            </a:r>
            <a:endParaRPr lang="hu-HU" dirty="0"/>
          </a:p>
          <a:p>
            <a:pPr lvl="1"/>
            <a:r>
              <a:rPr lang="hu-HU" dirty="0" err="1"/>
              <a:t>Dyscalculia</a:t>
            </a:r>
            <a:endParaRPr lang="hu-HU" dirty="0"/>
          </a:p>
          <a:p>
            <a:pPr lvl="1"/>
            <a:r>
              <a:rPr lang="hu-HU" dirty="0" err="1"/>
              <a:t>Dyspraxia</a:t>
            </a:r>
            <a:r>
              <a:rPr lang="hu-HU" dirty="0"/>
              <a:t>?</a:t>
            </a:r>
          </a:p>
          <a:p>
            <a:pPr lvl="1"/>
            <a:r>
              <a:rPr lang="hu-HU" dirty="0"/>
              <a:t>Létezik </a:t>
            </a:r>
            <a:r>
              <a:rPr lang="hu-HU" dirty="0" err="1"/>
              <a:t>Dyscodia</a:t>
            </a:r>
            <a:r>
              <a:rPr lang="hu-HU" dirty="0"/>
              <a:t>?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755B880-055B-4794-955F-9FA5EC5D0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7157" y="4615949"/>
            <a:ext cx="4500000" cy="1692771"/>
          </a:xfrm>
          <a:solidFill>
            <a:srgbClr val="00B0F0">
              <a:alpha val="10000"/>
            </a:srgbClr>
          </a:solidFill>
        </p:spPr>
        <p:txBody>
          <a:bodyPr>
            <a:noAutofit/>
          </a:bodyPr>
          <a:lstStyle/>
          <a:p>
            <a:r>
              <a:rPr lang="hu-HU" dirty="0"/>
              <a:t>Autizmus Spektrum Zavar (ASD)</a:t>
            </a:r>
          </a:p>
          <a:p>
            <a:pPr lvl="1"/>
            <a:r>
              <a:rPr lang="hu-HU" dirty="0"/>
              <a:t>Autista</a:t>
            </a:r>
          </a:p>
          <a:p>
            <a:pPr lvl="1"/>
            <a:r>
              <a:rPr lang="hu-HU" dirty="0" err="1"/>
              <a:t>Asperger</a:t>
            </a:r>
            <a:r>
              <a:rPr lang="hu-HU" dirty="0"/>
              <a:t> szindrómás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AE1074D-CF31-45F1-962A-678FAA8FB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artalom helye 5">
            <a:extLst>
              <a:ext uri="{FF2B5EF4-FFF2-40B4-BE49-F238E27FC236}">
                <a16:creationId xmlns:a16="http://schemas.microsoft.com/office/drawing/2014/main" id="{26149096-8054-486C-9ADC-B4FC4F75DF1D}"/>
              </a:ext>
            </a:extLst>
          </p:cNvPr>
          <p:cNvSpPr txBox="1">
            <a:spLocks/>
          </p:cNvSpPr>
          <p:nvPr/>
        </p:nvSpPr>
        <p:spPr bwMode="auto">
          <a:xfrm>
            <a:off x="5460019" y="1815909"/>
            <a:ext cx="3456000" cy="1261884"/>
          </a:xfrm>
          <a:prstGeom prst="rect">
            <a:avLst/>
          </a:prstGeom>
          <a:solidFill>
            <a:srgbClr val="FF0000">
              <a:alpha val="1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Hiperaktív (ADHD)</a:t>
            </a:r>
          </a:p>
          <a:p>
            <a:pPr lvl="1"/>
            <a:r>
              <a:rPr lang="hu-HU" dirty="0"/>
              <a:t>Figyelemzavaros</a:t>
            </a:r>
          </a:p>
          <a:p>
            <a:pPr lvl="1"/>
            <a:r>
              <a:rPr lang="hu-HU" dirty="0"/>
              <a:t>Hiperaktív</a:t>
            </a:r>
          </a:p>
        </p:txBody>
      </p:sp>
      <p:sp>
        <p:nvSpPr>
          <p:cNvPr id="8" name="Tartalom helye 5">
            <a:extLst>
              <a:ext uri="{FF2B5EF4-FFF2-40B4-BE49-F238E27FC236}">
                <a16:creationId xmlns:a16="http://schemas.microsoft.com/office/drawing/2014/main" id="{568906F5-56E5-411D-96E0-7CDBD79D5D14}"/>
              </a:ext>
            </a:extLst>
          </p:cNvPr>
          <p:cNvSpPr txBox="1">
            <a:spLocks/>
          </p:cNvSpPr>
          <p:nvPr/>
        </p:nvSpPr>
        <p:spPr bwMode="auto">
          <a:xfrm>
            <a:off x="5503101" y="3283725"/>
            <a:ext cx="3312000" cy="523220"/>
          </a:xfrm>
          <a:prstGeom prst="rect">
            <a:avLst/>
          </a:prstGeom>
          <a:solidFill>
            <a:srgbClr val="92D050">
              <a:alpha val="1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dirty="0"/>
              <a:t>tervező ↔ próbáló </a:t>
            </a:r>
          </a:p>
        </p:txBody>
      </p:sp>
      <p:sp>
        <p:nvSpPr>
          <p:cNvPr id="9" name="Tartalom helye 5">
            <a:extLst>
              <a:ext uri="{FF2B5EF4-FFF2-40B4-BE49-F238E27FC236}">
                <a16:creationId xmlns:a16="http://schemas.microsoft.com/office/drawing/2014/main" id="{8DCA1C4C-4ABF-463B-B4A7-F93DDB80D56E}"/>
              </a:ext>
            </a:extLst>
          </p:cNvPr>
          <p:cNvSpPr txBox="1">
            <a:spLocks/>
          </p:cNvSpPr>
          <p:nvPr/>
        </p:nvSpPr>
        <p:spPr bwMode="auto">
          <a:xfrm>
            <a:off x="7015101" y="4778691"/>
            <a:ext cx="1800000" cy="523220"/>
          </a:xfrm>
          <a:prstGeom prst="rect">
            <a:avLst/>
          </a:prstGeom>
          <a:solidFill>
            <a:srgbClr val="92D050">
              <a:alpha val="1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dirty="0"/>
              <a:t>fiú ↔ lány</a:t>
            </a:r>
          </a:p>
        </p:txBody>
      </p:sp>
      <p:sp>
        <p:nvSpPr>
          <p:cNvPr id="11" name="Tartalom helye 5">
            <a:extLst>
              <a:ext uri="{FF2B5EF4-FFF2-40B4-BE49-F238E27FC236}">
                <a16:creationId xmlns:a16="http://schemas.microsoft.com/office/drawing/2014/main" id="{91CB14FB-3C51-41D5-B841-197D1A53175D}"/>
              </a:ext>
            </a:extLst>
          </p:cNvPr>
          <p:cNvSpPr txBox="1">
            <a:spLocks/>
          </p:cNvSpPr>
          <p:nvPr/>
        </p:nvSpPr>
        <p:spPr bwMode="auto">
          <a:xfrm>
            <a:off x="5503101" y="4031208"/>
            <a:ext cx="3312000" cy="523220"/>
          </a:xfrm>
          <a:prstGeom prst="rect">
            <a:avLst/>
          </a:prstGeom>
          <a:solidFill>
            <a:srgbClr val="92D050">
              <a:alpha val="1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dirty="0"/>
              <a:t>magoló ↔ felfedező </a:t>
            </a:r>
          </a:p>
        </p:txBody>
      </p:sp>
    </p:spTree>
    <p:extLst>
      <p:ext uri="{BB962C8B-B14F-4D97-AF65-F5344CB8AC3E}">
        <p14:creationId xmlns:p14="http://schemas.microsoft.com/office/powerpoint/2010/main" val="295869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10000"/>
            </a:srgbClr>
          </a:solidFill>
        </p:spPr>
        <p:txBody>
          <a:bodyPr/>
          <a:lstStyle/>
          <a:p>
            <a:r>
              <a:rPr lang="hu-HU" dirty="0" err="1"/>
              <a:t>Dyslexiás</a:t>
            </a:r>
            <a:r>
              <a:rPr lang="hu-HU" dirty="0"/>
              <a:t>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feladat egy részét költi, mert IQ-ból kiegészíti az olvasottakat.</a:t>
            </a:r>
          </a:p>
          <a:p>
            <a:pPr lvl="1"/>
            <a:r>
              <a:rPr lang="hu-HU" dirty="0"/>
              <a:t>Könnyebben olvassa 32T 4 52ÖV3G3T, mint a „nem más”.</a:t>
            </a:r>
          </a:p>
          <a:p>
            <a:pPr lvl="1"/>
            <a:r>
              <a:rPr lang="hu-HU" dirty="0"/>
              <a:t>Elírásokat nehezen vesz észre (neki úgy is értelmes)</a:t>
            </a:r>
          </a:p>
          <a:p>
            <a:r>
              <a:rPr lang="hu-HU" dirty="0" err="1"/>
              <a:t>bd</a:t>
            </a:r>
            <a:r>
              <a:rPr lang="hu-HU" dirty="0"/>
              <a:t>, </a:t>
            </a:r>
            <a:r>
              <a:rPr lang="hu-HU" dirty="0" err="1"/>
              <a:t>pq</a:t>
            </a:r>
            <a:r>
              <a:rPr lang="hu-HU" dirty="0"/>
              <a:t>, </a:t>
            </a:r>
            <a:r>
              <a:rPr lang="hu-HU" dirty="0" err="1"/>
              <a:t>dq</a:t>
            </a:r>
            <a:r>
              <a:rPr lang="hu-HU" dirty="0"/>
              <a:t>, pb, jobb-bal bizonytalanság</a:t>
            </a:r>
          </a:p>
          <a:p>
            <a:r>
              <a:rPr lang="hu-HU" dirty="0"/>
              <a:t>Nyelvek „összeakadnak” a fejében</a:t>
            </a:r>
          </a:p>
          <a:p>
            <a:pPr lvl="1"/>
            <a:r>
              <a:rPr lang="hu-HU" dirty="0"/>
              <a:t>Mindegy, hogy „und” vagy „and”, ha érti mindkettőt.</a:t>
            </a:r>
          </a:p>
          <a:p>
            <a:pPr lvl="1"/>
            <a:r>
              <a:rPr lang="hu-HU" dirty="0"/>
              <a:t>Beszédben is keveredik.</a:t>
            </a:r>
          </a:p>
          <a:p>
            <a:r>
              <a:rPr lang="hu-HU" dirty="0"/>
              <a:t>Programozási nyelvből egyszerre 1 megy</a:t>
            </a:r>
          </a:p>
          <a:p>
            <a:pPr lvl="1"/>
            <a:r>
              <a:rPr lang="hu-HU" dirty="0"/>
              <a:t>Mindegy, hogy int[] T vagy int T[].</a:t>
            </a:r>
          </a:p>
          <a:p>
            <a:pPr lvl="1"/>
            <a:r>
              <a:rPr lang="hu-HU" dirty="0"/>
              <a:t>Jó szintaktikai ellenőrző sokat segít.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0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10000"/>
            </a:srgbClr>
          </a:solidFill>
        </p:spPr>
        <p:txBody>
          <a:bodyPr/>
          <a:lstStyle/>
          <a:p>
            <a:r>
              <a:rPr lang="hu-HU" dirty="0" err="1"/>
              <a:t>Dysgraphiás</a:t>
            </a:r>
            <a:r>
              <a:rPr lang="hu-HU" dirty="0"/>
              <a:t>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Karakterek felcserélése, nem sorrendben írt karaktersorozatok</a:t>
            </a:r>
          </a:p>
          <a:p>
            <a:r>
              <a:rPr lang="hu-HU" dirty="0" err="1"/>
              <a:t>Dyslexia</a:t>
            </a:r>
            <a:r>
              <a:rPr lang="hu-HU" dirty="0"/>
              <a:t> kísérője (a csak </a:t>
            </a:r>
            <a:r>
              <a:rPr lang="hu-HU" dirty="0" err="1"/>
              <a:t>dysgraphiás</a:t>
            </a:r>
            <a:r>
              <a:rPr lang="hu-HU" dirty="0"/>
              <a:t> javítja saját hibáit?)</a:t>
            </a:r>
          </a:p>
          <a:p>
            <a:r>
              <a:rPr lang="hu-HU" dirty="0"/>
              <a:t>Programozásban a relációs jelek értelmezése hosszú idő (elfelejtheti közben a feladat egy másik részét)</a:t>
            </a:r>
          </a:p>
          <a:p>
            <a:pPr lvl="1"/>
            <a:r>
              <a:rPr lang="hu-HU" dirty="0"/>
              <a:t>Csak a &lt; és &lt;= használata, számegyenesen elhelyezés</a:t>
            </a:r>
          </a:p>
          <a:p>
            <a:pPr lvl="1"/>
            <a:r>
              <a:rPr lang="hu-HU" dirty="0"/>
              <a:t>Kézírással kódolás nem javasolt.</a:t>
            </a:r>
          </a:p>
          <a:p>
            <a:pPr lvl="1"/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5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10000"/>
            </a:srgbClr>
          </a:solidFill>
        </p:spPr>
        <p:txBody>
          <a:bodyPr/>
          <a:lstStyle/>
          <a:p>
            <a:r>
              <a:rPr lang="hu-HU" dirty="0" err="1"/>
              <a:t>Dyscalculiás</a:t>
            </a:r>
            <a:r>
              <a:rPr lang="hu-HU" dirty="0"/>
              <a:t>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Például (azt hiszem)</a:t>
            </a:r>
          </a:p>
          <a:p>
            <a:pPr lvl="1"/>
            <a:r>
              <a:rPr lang="hu-HU" dirty="0"/>
              <a:t>Fejben összeadás közben „elfelejti”, hogy mit kell összeadnia, mi a részeredmény.</a:t>
            </a:r>
          </a:p>
          <a:p>
            <a:pPr lvl="1"/>
            <a:r>
              <a:rPr lang="hu-HU" dirty="0"/>
              <a:t>Tesztelni kellene </a:t>
            </a:r>
            <a:r>
              <a:rPr lang="hu-HU" dirty="0" err="1"/>
              <a:t>Snake</a:t>
            </a:r>
            <a:r>
              <a:rPr lang="hu-HU" dirty="0"/>
              <a:t> játékra, Teknőcre a relatív és abszolút irány érzékelését</a:t>
            </a:r>
          </a:p>
          <a:p>
            <a:pPr lvl="1"/>
            <a:r>
              <a:rPr lang="hu-HU" dirty="0"/>
              <a:t>Információk sorba rendezése nehéz</a:t>
            </a:r>
          </a:p>
          <a:p>
            <a:r>
              <a:rPr lang="hu-HU" dirty="0"/>
              <a:t>Programozás tanulásában</a:t>
            </a:r>
          </a:p>
          <a:p>
            <a:pPr lvl="1"/>
            <a:r>
              <a:rPr lang="hu-HU" dirty="0"/>
              <a:t>Segít a változók használata, gépi műveletvégzés</a:t>
            </a:r>
          </a:p>
          <a:p>
            <a:pPr lvl="1"/>
            <a:r>
              <a:rPr lang="hu-HU" dirty="0"/>
              <a:t>Indifferens szöveggel végzett feladatok</a:t>
            </a:r>
          </a:p>
          <a:p>
            <a:pPr lvl="1"/>
            <a:r>
              <a:rPr lang="hu-HU" dirty="0"/>
              <a:t>Segít a tesztesetek eredményének az ismerete (ne fejben kelljen számolni)</a:t>
            </a:r>
          </a:p>
          <a:p>
            <a:pPr lvl="1"/>
            <a:r>
              <a:rPr lang="hu-HU" dirty="0"/>
              <a:t>Nehéz az algoritmizálás? Blokk programozás kísérletezéssel?</a:t>
            </a:r>
          </a:p>
          <a:p>
            <a:pPr lvl="1"/>
            <a:r>
              <a:rPr lang="hu-HU" dirty="0"/>
              <a:t>??????????????????????????????????????????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2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2"/>
            <a:ext cx="7200000" cy="1307245"/>
          </a:xfrm>
          <a:solidFill>
            <a:srgbClr val="FFFF00">
              <a:alpha val="10000"/>
            </a:srgbClr>
          </a:solidFill>
        </p:spPr>
        <p:txBody>
          <a:bodyPr/>
          <a:lstStyle/>
          <a:p>
            <a:r>
              <a:rPr lang="hu-HU" dirty="0" err="1"/>
              <a:t>Dyspraxiás</a:t>
            </a:r>
            <a:r>
              <a:rPr lang="hu-HU" dirty="0"/>
              <a:t> programozó</a:t>
            </a:r>
            <a:br>
              <a:rPr lang="hu-HU" dirty="0"/>
            </a:br>
            <a:r>
              <a:rPr lang="hu-HU" dirty="0"/>
              <a:t>vagy ez más?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1723292"/>
            <a:ext cx="7200000" cy="4681182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Ismert????????????????????????????????</a:t>
            </a:r>
          </a:p>
          <a:p>
            <a:pPr lvl="1"/>
            <a:r>
              <a:rPr lang="hu-HU" dirty="0"/>
              <a:t>Nehéz a teendők megtervezése, terv megvalósítása.</a:t>
            </a:r>
          </a:p>
          <a:p>
            <a:pPr lvl="1"/>
            <a:r>
              <a:rPr lang="hu-HU" dirty="0"/>
              <a:t>Ügyetlen, kissé elmosódott beszéde, rövid távú memória nagyon gyenge.</a:t>
            </a:r>
          </a:p>
          <a:p>
            <a:pPr lvl="1"/>
            <a:endParaRPr lang="hu-HU" dirty="0"/>
          </a:p>
          <a:p>
            <a:r>
              <a:rPr lang="hu-HU" dirty="0"/>
              <a:t>Programozás tanulásában ez mi?:</a:t>
            </a:r>
          </a:p>
          <a:p>
            <a:pPr lvl="1"/>
            <a:r>
              <a:rPr lang="hu-HU" dirty="0"/>
              <a:t>„Hogyan kezdjem el”, „Mit írjak először”</a:t>
            </a:r>
          </a:p>
          <a:p>
            <a:pPr lvl="1"/>
            <a:r>
              <a:rPr lang="hu-HU" dirty="0"/>
              <a:t>Csak ül, nézi a képernyőt – közben elfelejti, mi volt a feladat.</a:t>
            </a:r>
          </a:p>
          <a:p>
            <a:pPr lvl="1"/>
            <a:r>
              <a:rPr lang="hu-HU" dirty="0"/>
              <a:t>Ciklus írása közben elfelejti, miért írja…</a:t>
            </a:r>
          </a:p>
          <a:p>
            <a:pPr lvl="1"/>
            <a:r>
              <a:rPr lang="hu-HU" dirty="0"/>
              <a:t>Talán segítség</a:t>
            </a:r>
          </a:p>
          <a:p>
            <a:pPr lvl="2"/>
            <a:r>
              <a:rPr lang="hu-HU" dirty="0"/>
              <a:t>Kihangosítás: „mondd”, mire gondolsz</a:t>
            </a:r>
          </a:p>
          <a:p>
            <a:pPr lvl="2"/>
            <a:r>
              <a:rPr lang="hu-HU" dirty="0"/>
              <a:t>Ismétlés: mi volt, mi a cél, mi a következő lépés</a:t>
            </a:r>
          </a:p>
          <a:p>
            <a:pPr lvl="2"/>
            <a:r>
              <a:rPr lang="hu-HU" dirty="0"/>
              <a:t>Szeparáció: ne a többiekről másoljon ekkor képes egyéni megoldásra</a:t>
            </a:r>
          </a:p>
          <a:p>
            <a:pPr lvl="2"/>
            <a:r>
              <a:rPr lang="hu-HU" dirty="0"/>
              <a:t>Idő: sokszorosa a többieknek.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5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2"/>
            <a:ext cx="7200000" cy="1307245"/>
          </a:xfrm>
          <a:noFill/>
        </p:spPr>
        <p:txBody>
          <a:bodyPr/>
          <a:lstStyle/>
          <a:p>
            <a:r>
              <a:rPr lang="hu-HU" dirty="0"/>
              <a:t>Létezik </a:t>
            </a:r>
            <a:r>
              <a:rPr lang="hu-HU" dirty="0" err="1"/>
              <a:t>Dyscodia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1723292"/>
            <a:ext cx="7200000" cy="468118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Miért nem tud valaki megtanulni programozni?</a:t>
            </a:r>
          </a:p>
          <a:p>
            <a:r>
              <a:rPr lang="hu-HU" dirty="0"/>
              <a:t>Mi az, ami megnehezíti</a:t>
            </a:r>
          </a:p>
          <a:p>
            <a:pPr lvl="1"/>
            <a:r>
              <a:rPr lang="hu-HU" dirty="0"/>
              <a:t>az algoritmikus gondolkodást?</a:t>
            </a:r>
          </a:p>
          <a:p>
            <a:pPr lvl="1"/>
            <a:r>
              <a:rPr lang="hu-HU" dirty="0"/>
              <a:t>a tervezést, modellezést?</a:t>
            </a:r>
          </a:p>
          <a:p>
            <a:pPr lvl="1"/>
            <a:r>
              <a:rPr lang="hu-HU" dirty="0"/>
              <a:t>a többlépéses gondolatmenetek levezetését?</a:t>
            </a:r>
          </a:p>
          <a:p>
            <a:pPr lvl="1"/>
            <a:r>
              <a:rPr lang="hu-HU" dirty="0"/>
              <a:t>a kódolást?</a:t>
            </a:r>
          </a:p>
          <a:p>
            <a:r>
              <a:rPr lang="hu-HU" dirty="0"/>
              <a:t>Már ismert vagy csak a programozáshoz kapcsolódó képességzavar?</a:t>
            </a:r>
          </a:p>
          <a:p>
            <a:r>
              <a:rPr lang="hu-HU" dirty="0"/>
              <a:t>Van-e kompenzáló tanulási módszer?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6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A67AD3-327D-463D-9B78-7DB5ED8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>
              <a:alpha val="10000"/>
            </a:srgbClr>
          </a:solidFill>
        </p:spPr>
        <p:txBody>
          <a:bodyPr/>
          <a:lstStyle/>
          <a:p>
            <a:r>
              <a:rPr lang="hu-HU" dirty="0"/>
              <a:t>Autista programozó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431554-6970-453D-828C-44AFEFD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Mintha a programozást eleve autistáknak találták volna ki.</a:t>
            </a:r>
          </a:p>
          <a:p>
            <a:r>
              <a:rPr lang="hu-HU" dirty="0"/>
              <a:t>A környezettel való kapcsolattartás</a:t>
            </a:r>
          </a:p>
          <a:p>
            <a:pPr lvl="1"/>
            <a:r>
              <a:rPr lang="hu-HU" dirty="0"/>
              <a:t>A géppel kommunikálva nem jelentkeznek a tipikus problémák</a:t>
            </a:r>
          </a:p>
          <a:p>
            <a:pPr lvl="1"/>
            <a:r>
              <a:rPr lang="hu-HU" dirty="0"/>
              <a:t>Géppel közvetítve kontrollálhatóbb, tanulható, kezelhető a környezet</a:t>
            </a:r>
          </a:p>
          <a:p>
            <a:r>
              <a:rPr lang="hu-HU" dirty="0"/>
              <a:t>Van hasonlóság egy autista és a mai MI  viselkedésében, tanulási módszerében?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6330C-FDE6-40FC-B042-3BBB84C0E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6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8734</TotalTime>
  <Words>1099</Words>
  <Application>Microsoft Office PowerPoint</Application>
  <PresentationFormat>Diavetítés a képernyőre (4:3 oldalarány)</PresentationFormat>
  <Paragraphs>208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Garamond</vt:lpstr>
      <vt:lpstr>Office Theme</vt:lpstr>
      <vt:lpstr>Programozás Tanulása „MÁS”-ságokkal</vt:lpstr>
      <vt:lpstr>Figyelmeztetés</vt:lpstr>
      <vt:lpstr>én MÁSmilyen vagyok</vt:lpstr>
      <vt:lpstr>Dyslexiás programozó</vt:lpstr>
      <vt:lpstr>Dysgraphiás programozó</vt:lpstr>
      <vt:lpstr>Dyscalculiás programozó</vt:lpstr>
      <vt:lpstr>Dyspraxiás programozó vagy ez más?</vt:lpstr>
      <vt:lpstr>Létezik Dyscodia?</vt:lpstr>
      <vt:lpstr>Autista programozó</vt:lpstr>
      <vt:lpstr>Aspeger szindrómás programozó</vt:lpstr>
      <vt:lpstr>Hiperaktív programozó</vt:lpstr>
      <vt:lpstr>Figyelemzavaros programozó</vt:lpstr>
      <vt:lpstr> Mi a tanulási stílus szerepe?</vt:lpstr>
      <vt:lpstr> Hozzáállás</vt:lpstr>
      <vt:lpstr> Nemi szocializáció</vt:lpstr>
      <vt:lpstr> Tanulási stratégia</vt:lpstr>
      <vt:lpstr>Tömegesen Egyéni Programozás</vt:lpstr>
      <vt:lpstr>Vélemény, tapasztalat?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309</cp:revision>
  <dcterms:created xsi:type="dcterms:W3CDTF">2011-03-29T08:32:47Z</dcterms:created>
  <dcterms:modified xsi:type="dcterms:W3CDTF">2019-11-22T11:21:57Z</dcterms:modified>
</cp:coreProperties>
</file>