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77" r:id="rId3"/>
    <p:sldId id="294" r:id="rId4"/>
    <p:sldId id="295" r:id="rId5"/>
    <p:sldId id="298" r:id="rId6"/>
    <p:sldId id="285" r:id="rId7"/>
    <p:sldId id="287" r:id="rId8"/>
    <p:sldId id="286" r:id="rId9"/>
    <p:sldId id="288" r:id="rId10"/>
    <p:sldId id="289" r:id="rId11"/>
    <p:sldId id="290" r:id="rId12"/>
    <p:sldId id="291" r:id="rId13"/>
    <p:sldId id="256" r:id="rId14"/>
    <p:sldId id="257" r:id="rId15"/>
    <p:sldId id="258" r:id="rId16"/>
    <p:sldId id="259" r:id="rId17"/>
    <p:sldId id="292" r:id="rId18"/>
    <p:sldId id="293" r:id="rId19"/>
    <p:sldId id="296" r:id="rId20"/>
    <p:sldId id="297" r:id="rId21"/>
    <p:sldId id="28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734"/>
    <a:srgbClr val="8A203B"/>
    <a:srgbClr val="C1C6C8"/>
    <a:srgbClr val="E07542"/>
    <a:srgbClr val="FF8080"/>
    <a:srgbClr val="FF7C80"/>
    <a:srgbClr val="99FFCC"/>
    <a:srgbClr val="FFFFCC"/>
    <a:srgbClr val="EDB21B"/>
    <a:srgbClr val="278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31" autoAdjust="0"/>
  </p:normalViewPr>
  <p:slideViewPr>
    <p:cSldViewPr snapToGrid="0" snapToObjects="1">
      <p:cViewPr varScale="1">
        <p:scale>
          <a:sx n="83" d="100"/>
          <a:sy n="83" d="100"/>
        </p:scale>
        <p:origin x="7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8234-8C70-4E0D-8CE7-AC779BD21237}" type="datetimeFigureOut">
              <a:rPr lang="hu-HU" smtClean="0"/>
              <a:t>2022.12.31.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42C8-21BB-4588-9C39-A7CEF9020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7" y="3886200"/>
            <a:ext cx="3352365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Second SubTitle"/>
          <p:cNvSpPr>
            <a:spLocks noGrp="1"/>
          </p:cNvSpPr>
          <p:nvPr>
            <p:ph type="body" sz="quarter" idx="13"/>
          </p:nvPr>
        </p:nvSpPr>
        <p:spPr>
          <a:xfrm>
            <a:off x="5394438" y="3886200"/>
            <a:ext cx="3352456" cy="1752600"/>
          </a:xfr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24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1292163"/>
            <a:ext cx="7200000" cy="4860000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764" y="274638"/>
            <a:ext cx="2057400" cy="6025954"/>
          </a:xfrm>
        </p:spPr>
        <p:txBody>
          <a:bodyPr vert="eaVert"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065" y="274638"/>
            <a:ext cx="4997885" cy="6025954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49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34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45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54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81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93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20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47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402915"/>
            <a:ext cx="7200000" cy="5001559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66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30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48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41" y="4406900"/>
            <a:ext cx="720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341" y="2906713"/>
            <a:ext cx="720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852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852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9007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9007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01" y="273050"/>
            <a:ext cx="2808000" cy="100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20000" cy="6040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801" y="1435100"/>
            <a:ext cx="2808000" cy="484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38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Frame"/>
          <p:cNvSpPr/>
          <p:nvPr userDrawn="1"/>
        </p:nvSpPr>
        <p:spPr>
          <a:xfrm>
            <a:off x="162000" y="140474"/>
            <a:ext cx="8820000" cy="6552000"/>
          </a:xfrm>
          <a:prstGeom prst="roundRect">
            <a:avLst>
              <a:gd name="adj" fmla="val 12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TE-Gray"/>
          <p:cNvSpPr/>
          <p:nvPr userDrawn="1"/>
        </p:nvSpPr>
        <p:spPr>
          <a:xfrm>
            <a:off x="223497" y="271462"/>
            <a:ext cx="1368000" cy="6434138"/>
          </a:xfrm>
          <a:prstGeom prst="rect">
            <a:avLst/>
          </a:prstGeom>
          <a:gradFill>
            <a:gsLst>
              <a:gs pos="10000">
                <a:srgbClr val="C1C6C8"/>
              </a:gs>
              <a:gs pos="9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rame"/>
          <p:cNvSpPr/>
          <p:nvPr userDrawn="1"/>
        </p:nvSpPr>
        <p:spPr>
          <a:xfrm>
            <a:off x="1657688" y="242144"/>
            <a:ext cx="7272000" cy="6156000"/>
          </a:xfrm>
          <a:prstGeom prst="roundRect">
            <a:avLst>
              <a:gd name="adj" fmla="val 848"/>
            </a:avLst>
          </a:prstGeom>
          <a:solidFill>
            <a:schemeClr val="bg1"/>
          </a:solidFill>
          <a:ln w="9525">
            <a:gradFill>
              <a:gsLst>
                <a:gs pos="33000">
                  <a:srgbClr val="C1C6C8"/>
                </a:gs>
                <a:gs pos="67000">
                  <a:srgbClr val="F0ED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ELTE-Logo-block"/>
          <p:cNvSpPr/>
          <p:nvPr userDrawn="1"/>
        </p:nvSpPr>
        <p:spPr>
          <a:xfrm>
            <a:off x="290351" y="269788"/>
            <a:ext cx="1188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ordo"/>
          <p:cNvSpPr/>
          <p:nvPr userDrawn="1"/>
        </p:nvSpPr>
        <p:spPr>
          <a:xfrm>
            <a:off x="293370" y="270510"/>
            <a:ext cx="1188720" cy="281940"/>
          </a:xfrm>
          <a:prstGeom prst="rect">
            <a:avLst/>
          </a:prstGeom>
          <a:solidFill>
            <a:srgbClr val="8A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ME-Logo-block" hidden="1"/>
          <p:cNvSpPr/>
          <p:nvPr userDrawn="1"/>
        </p:nvSpPr>
        <p:spPr>
          <a:xfrm>
            <a:off x="207852" y="4275290"/>
            <a:ext cx="1404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TE-kor"/>
          <p:cNvSpPr/>
          <p:nvPr userDrawn="1"/>
        </p:nvSpPr>
        <p:spPr>
          <a:xfrm>
            <a:off x="291724" y="1779864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5450" y="1499992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7018" y="284163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555452"/>
            <a:ext cx="1188000" cy="118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85" y="1802765"/>
            <a:ext cx="1044000" cy="1039833"/>
          </a:xfrm>
          <a:prstGeom prst="rect">
            <a:avLst/>
          </a:prstGeom>
        </p:spPr>
      </p:pic>
      <p:cxnSp>
        <p:nvCxnSpPr>
          <p:cNvPr id="26" name="Egyenes összekötő 25"/>
          <p:cNvCxnSpPr>
            <a:cxnSpLocks/>
          </p:cNvCxnSpPr>
          <p:nvPr userDrawn="1"/>
        </p:nvCxnSpPr>
        <p:spPr>
          <a:xfrm>
            <a:off x="293370" y="6519896"/>
            <a:ext cx="5976000" cy="0"/>
          </a:xfrm>
          <a:prstGeom prst="line">
            <a:avLst/>
          </a:prstGeom>
          <a:ln w="15875">
            <a:solidFill>
              <a:srgbClr val="8A27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DD05C86-EB5F-40B4-B21D-F8233F0EC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8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852E1B5-48B0-43A9-91FF-97F02418B7F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9370" y="6440163"/>
            <a:ext cx="2877561" cy="475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bldLvl="3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ts val="3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0A35-D8DC-45C2-AF88-39770C920B05}" type="datetimeFigureOut">
              <a:rPr lang="hu-HU" smtClean="0"/>
              <a:pPr/>
              <a:t>2022.12.31.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D30D-67CA-4DCD-B65C-7D4E5296BD4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0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Az informatika (programozás) oktatásának pedagógiai módszerei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085" y="4196173"/>
            <a:ext cx="3352365" cy="1728000"/>
          </a:xfrm>
        </p:spPr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</p:spTree>
    <p:extLst>
      <p:ext uri="{BB962C8B-B14F-4D97-AF65-F5344CB8AC3E}">
        <p14:creationId xmlns:p14="http://schemas.microsoft.com/office/powerpoint/2010/main" val="192112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7AD828-460A-42BE-B045-B5B3F8AB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Gondolkodás tanítása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A7EDAA-E6D0-4191-864A-C65801F2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6"/>
            <a:ext cx="7200000" cy="1906342"/>
          </a:xfrm>
        </p:spPr>
        <p:txBody>
          <a:bodyPr/>
          <a:lstStyle/>
          <a:p>
            <a:r>
              <a:rPr lang="hu-HU" dirty="0"/>
              <a:t>Folyamatában figyelni a munkát</a:t>
            </a:r>
          </a:p>
          <a:p>
            <a:r>
              <a:rPr lang="hu-HU" dirty="0"/>
              <a:t>Kérdéseket várni</a:t>
            </a:r>
          </a:p>
          <a:p>
            <a:r>
              <a:rPr lang="hu-HU" dirty="0"/>
              <a:t>Visszakérdezni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5A3A09F7-9968-4E01-BECC-A6C3DD8626E7}"/>
              </a:ext>
            </a:extLst>
          </p:cNvPr>
          <p:cNvSpPr txBox="1">
            <a:spLocks/>
          </p:cNvSpPr>
          <p:nvPr/>
        </p:nvSpPr>
        <p:spPr bwMode="auto">
          <a:xfrm>
            <a:off x="1695450" y="3548741"/>
            <a:ext cx="7200000" cy="25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Segítség</a:t>
            </a:r>
          </a:p>
          <a:p>
            <a:pPr lvl="1"/>
            <a:r>
              <a:rPr lang="hu-HU" dirty="0"/>
              <a:t>Részeredmények feljegyzése</a:t>
            </a:r>
          </a:p>
          <a:p>
            <a:pPr lvl="1"/>
            <a:r>
              <a:rPr lang="hu-HU" dirty="0"/>
              <a:t>Megállapítások ismétlése</a:t>
            </a:r>
          </a:p>
          <a:p>
            <a:pPr lvl="1"/>
            <a:r>
              <a:rPr lang="hu-HU" dirty="0"/>
              <a:t>Variációk ajánlása</a:t>
            </a:r>
          </a:p>
          <a:p>
            <a:pPr lvl="1"/>
            <a:r>
              <a:rPr lang="hu-HU" dirty="0"/>
              <a:t>Tesztesetek, hibakeresés</a:t>
            </a:r>
          </a:p>
        </p:txBody>
      </p:sp>
    </p:spTree>
    <p:extLst>
      <p:ext uri="{BB962C8B-B14F-4D97-AF65-F5344CB8AC3E}">
        <p14:creationId xmlns:p14="http://schemas.microsoft.com/office/powerpoint/2010/main" val="39087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54432B-F6B0-42FD-80FA-274013C8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Gondolat figyelése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289263-3D58-479A-A9AF-BD1E9170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Prezentáció</a:t>
            </a:r>
          </a:p>
          <a:p>
            <a:pPr lvl="1"/>
            <a:r>
              <a:rPr lang="hu-HU" sz="2400" dirty="0"/>
              <a:t>A diák magyarázza</a:t>
            </a:r>
          </a:p>
          <a:p>
            <a:pPr lvl="1"/>
            <a:r>
              <a:rPr lang="hu-HU" sz="2400" dirty="0"/>
              <a:t>Animáció</a:t>
            </a:r>
          </a:p>
          <a:p>
            <a:pPr lvl="2"/>
            <a:r>
              <a:rPr lang="hu-HU" sz="2000" dirty="0"/>
              <a:t>Folyamat</a:t>
            </a:r>
          </a:p>
          <a:p>
            <a:pPr lvl="2"/>
            <a:r>
              <a:rPr lang="hu-HU" sz="2000" dirty="0"/>
              <a:t>Ok ⇒ okozat</a:t>
            </a:r>
          </a:p>
          <a:p>
            <a:r>
              <a:rPr lang="hu-HU" sz="2800" dirty="0"/>
              <a:t>Geometriai tétel bizonyítása animációval</a:t>
            </a:r>
          </a:p>
          <a:p>
            <a:pPr lvl="1"/>
            <a:r>
              <a:rPr lang="hu-HU" sz="2400" dirty="0"/>
              <a:t>Matematikatanári képzés IKT használata</a:t>
            </a:r>
          </a:p>
          <a:p>
            <a:pPr lvl="2"/>
            <a:r>
              <a:rPr lang="hu-HU" sz="2000" dirty="0"/>
              <a:t>Leendő matektanár magolta a bizonyítást</a:t>
            </a:r>
          </a:p>
          <a:p>
            <a:pPr lvl="1"/>
            <a:r>
              <a:rPr lang="hu-HU" sz="2400" dirty="0"/>
              <a:t>Leírt bizonyításokban jellemző a visszautalásos lépés</a:t>
            </a:r>
          </a:p>
          <a:p>
            <a:pPr lvl="1"/>
            <a:r>
              <a:rPr lang="hu-HU" sz="2400" dirty="0"/>
              <a:t>Jól látható a probléma</a:t>
            </a:r>
          </a:p>
          <a:p>
            <a:pPr lvl="1"/>
            <a:r>
              <a:rPr lang="hu-HU" sz="2400" dirty="0"/>
              <a:t>10. évfolyamon matematika tananyag</a:t>
            </a:r>
          </a:p>
        </p:txBody>
      </p:sp>
    </p:spTree>
    <p:extLst>
      <p:ext uri="{BB962C8B-B14F-4D97-AF65-F5344CB8AC3E}">
        <p14:creationId xmlns:p14="http://schemas.microsoft.com/office/powerpoint/2010/main" val="211213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1556" y="857250"/>
            <a:ext cx="6858000" cy="1790700"/>
          </a:xfrm>
        </p:spPr>
        <p:txBody>
          <a:bodyPr>
            <a:normAutofit/>
          </a:bodyPr>
          <a:lstStyle/>
          <a:p>
            <a:r>
              <a:rPr lang="hu-HU" b="1" u="sng" dirty="0">
                <a:latin typeface="Century" panose="02040604050505020304" pitchFamily="18" charset="0"/>
              </a:rPr>
              <a:t>(</a:t>
            </a:r>
            <a:r>
              <a:rPr lang="hu-HU" b="1" u="sng" dirty="0" err="1">
                <a:latin typeface="Century" panose="02040604050505020304" pitchFamily="18" charset="0"/>
              </a:rPr>
              <a:t>a+b</a:t>
            </a:r>
            <a:r>
              <a:rPr lang="hu-HU" b="1" u="sng" dirty="0">
                <a:latin typeface="Century" panose="02040604050505020304" pitchFamily="18" charset="0"/>
              </a:rPr>
              <a:t>)</a:t>
            </a:r>
            <a:r>
              <a:rPr lang="hu-HU" b="1" u="sng" baseline="30000" dirty="0">
                <a:latin typeface="Century" panose="02040604050505020304" pitchFamily="18" charset="0"/>
              </a:rPr>
              <a:t>3 </a:t>
            </a:r>
            <a:r>
              <a:rPr lang="hu-HU" b="1" u="sng" dirty="0">
                <a:latin typeface="Century" panose="02040604050505020304" pitchFamily="18" charset="0"/>
              </a:rPr>
              <a:t>geometriai bizonyítás</a:t>
            </a:r>
            <a:endParaRPr lang="hu-HU" b="1" u="sng" baseline="30000" dirty="0">
              <a:latin typeface="Century" panose="020406040505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49266" y="3823855"/>
            <a:ext cx="68100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(</a:t>
            </a:r>
            <a:r>
              <a:rPr kumimoji="0" lang="hu-HU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a+b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)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=a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+3a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b+3ab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+b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844262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51476" b="42913"/>
          <a:stretch/>
        </p:blipFill>
        <p:spPr>
          <a:xfrm>
            <a:off x="3719170" y="972827"/>
            <a:ext cx="1863000" cy="1863000"/>
          </a:xfrm>
        </p:spPr>
      </p:pic>
      <p:sp>
        <p:nvSpPr>
          <p:cNvPr id="13" name="Jobbra nyíl 12"/>
          <p:cNvSpPr/>
          <p:nvPr/>
        </p:nvSpPr>
        <p:spPr>
          <a:xfrm>
            <a:off x="2317547" y="1392914"/>
            <a:ext cx="1235869" cy="785813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9" t="48613" r="567" b="-2332"/>
          <a:stretch/>
        </p:blipFill>
        <p:spPr>
          <a:xfrm>
            <a:off x="109055" y="840732"/>
            <a:ext cx="2295000" cy="2214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7807">
            <a:off x="5430124" y="2218357"/>
            <a:ext cx="1344284" cy="9327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6" t="-3" r="-2446" b="50044"/>
          <a:stretch/>
        </p:blipFill>
        <p:spPr>
          <a:xfrm>
            <a:off x="6139761" y="3354814"/>
            <a:ext cx="2673000" cy="1971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910029" y="4063952"/>
            <a:ext cx="1344284" cy="93276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978977" y="3054732"/>
            <a:ext cx="581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3 db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1050" y="5250960"/>
            <a:ext cx="617273" cy="37493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666" y="4230255"/>
            <a:ext cx="50089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(</a:t>
            </a:r>
            <a:r>
              <a:rPr kumimoji="0" lang="hu-HU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a+b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)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=a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+3a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b+3ab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+b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9967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924732"/>
            <a:ext cx="6858000" cy="1790700"/>
          </a:xfrm>
        </p:spPr>
        <p:txBody>
          <a:bodyPr/>
          <a:lstStyle/>
          <a:p>
            <a:r>
              <a:rPr lang="hu-HU" b="1" u="sng" dirty="0">
                <a:latin typeface="Century" panose="02040604050505020304" pitchFamily="18" charset="0"/>
              </a:rPr>
              <a:t>(a-b)</a:t>
            </a:r>
            <a:r>
              <a:rPr lang="hu-HU" b="1" u="sng" baseline="30000" dirty="0">
                <a:latin typeface="Century" panose="02040604050505020304" pitchFamily="18" charset="0"/>
              </a:rPr>
              <a:t>3</a:t>
            </a:r>
            <a:r>
              <a:rPr lang="hu-HU" b="1" u="sng" dirty="0">
                <a:latin typeface="Century" panose="02040604050505020304" pitchFamily="18" charset="0"/>
              </a:rPr>
              <a:t> geometriai bizonyítás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62010" y="3896469"/>
            <a:ext cx="5638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(a-b)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=a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-3a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b+3ab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-b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996625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610" y="4201271"/>
            <a:ext cx="5270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(a-b)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=a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-3a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b+3ab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2</a:t>
            </a:r>
            <a:r>
              <a:rPr kumimoji="0" lang="hu-H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-b</a:t>
            </a:r>
            <a:r>
              <a:rPr kumimoji="0" lang="hu-HU" sz="3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49842" r="4567" b="7223"/>
          <a:stretch/>
        </p:blipFill>
        <p:spPr>
          <a:xfrm>
            <a:off x="193050" y="671145"/>
            <a:ext cx="2480325" cy="204262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11648" y="2739455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33212" y="2732127"/>
            <a:ext cx="73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051" y="1692456"/>
            <a:ext cx="1344284" cy="93276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0464" y="970649"/>
            <a:ext cx="2126808" cy="21268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7185">
            <a:off x="5944292" y="2340171"/>
            <a:ext cx="1636918" cy="157747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236" y="3741519"/>
            <a:ext cx="2674852" cy="1970703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377898" y="405491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4360" y="3402805"/>
            <a:ext cx="617273" cy="3749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4561" y="5536266"/>
            <a:ext cx="617273" cy="37493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5442" y="4002193"/>
            <a:ext cx="463411" cy="48761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4682321" y="4054915"/>
            <a:ext cx="134428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28460"/>
      </p:ext>
    </p:extLst>
  </p:cSld>
  <p:clrMapOvr>
    <a:masterClrMapping/>
  </p:clrMapOvr>
  <p:transition spd="slow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6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6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3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73EC92-9D40-43B6-AC38-A6081D98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 tanítása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F40619-4B5A-4986-8F70-2650EE0A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6"/>
            <a:ext cx="7200000" cy="2333062"/>
          </a:xfrm>
        </p:spPr>
        <p:txBody>
          <a:bodyPr/>
          <a:lstStyle/>
          <a:p>
            <a:r>
              <a:rPr lang="hu-HU" dirty="0"/>
              <a:t>Programozási nyelv</a:t>
            </a:r>
          </a:p>
          <a:p>
            <a:r>
              <a:rPr lang="hu-HU" dirty="0"/>
              <a:t>Gondolkodás mód (nyelvfüggő és</a:t>
            </a:r>
            <a:br>
              <a:rPr lang="hu-HU" dirty="0"/>
            </a:br>
            <a:r>
              <a:rPr lang="hu-HU" dirty="0"/>
              <a:t> -független)</a:t>
            </a:r>
          </a:p>
          <a:p>
            <a:r>
              <a:rPr lang="hu-HU" dirty="0"/>
              <a:t>Tevékenység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B47D6AA-64BF-4EE8-B387-5D7A107140BB}"/>
              </a:ext>
            </a:extLst>
          </p:cNvPr>
          <p:cNvSpPr txBox="1">
            <a:spLocks/>
          </p:cNvSpPr>
          <p:nvPr/>
        </p:nvSpPr>
        <p:spPr bwMode="auto">
          <a:xfrm>
            <a:off x="1687018" y="4447084"/>
            <a:ext cx="72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HOGYAN tanítsuk?</a:t>
            </a:r>
          </a:p>
        </p:txBody>
      </p:sp>
    </p:spTree>
    <p:extLst>
      <p:ext uri="{BB962C8B-B14F-4D97-AF65-F5344CB8AC3E}">
        <p14:creationId xmlns:p14="http://schemas.microsoft.com/office/powerpoint/2010/main" val="155128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39768B-D979-4AA2-9D1D-6D5BAC3D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nyelv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E2B041-5722-4B8B-94F7-4C45EDE3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Heti óraszám, alkalom hossza</a:t>
            </a:r>
          </a:p>
          <a:p>
            <a:r>
              <a:rPr lang="hu-HU" dirty="0"/>
              <a:t>Nyelvtan, szókincs</a:t>
            </a:r>
          </a:p>
          <a:p>
            <a:r>
              <a:rPr lang="hu-HU" dirty="0"/>
              <a:t>Alkalmi és általános tudás - rövidtávú és hosszútávú memória</a:t>
            </a:r>
          </a:p>
          <a:p>
            <a:pPr lvl="1"/>
            <a:r>
              <a:rPr lang="hu-HU" dirty="0"/>
              <a:t>Változónevek</a:t>
            </a:r>
          </a:p>
          <a:p>
            <a:pPr lvl="1"/>
            <a:r>
              <a:rPr lang="hu-HU" dirty="0"/>
              <a:t>Nyelv szavai, szintaktikája</a:t>
            </a:r>
          </a:p>
          <a:p>
            <a:pPr lvl="1"/>
            <a:r>
              <a:rPr lang="hu-HU" dirty="0"/>
              <a:t>Adatstruktúrák, implementációk</a:t>
            </a:r>
          </a:p>
          <a:p>
            <a:r>
              <a:rPr lang="hu-HU" dirty="0"/>
              <a:t>Kommunikáció az adott nyelven</a:t>
            </a:r>
          </a:p>
          <a:p>
            <a:pPr lvl="1"/>
            <a:r>
              <a:rPr lang="hu-HU" dirty="0"/>
              <a:t>Kódolás</a:t>
            </a:r>
          </a:p>
          <a:p>
            <a:pPr lvl="1"/>
            <a:r>
              <a:rPr lang="hu-HU" dirty="0"/>
              <a:t>Hibajelzések értelmezése</a:t>
            </a:r>
          </a:p>
        </p:txBody>
      </p:sp>
    </p:spTree>
    <p:extLst>
      <p:ext uri="{BB962C8B-B14F-4D97-AF65-F5344CB8AC3E}">
        <p14:creationId xmlns:p14="http://schemas.microsoft.com/office/powerpoint/2010/main" val="123280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9DFE4-9706-4866-9875-3FFA3340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Gondolkodásmód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BBFD21-92F9-4774-9204-8EFB6EAC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5"/>
            <a:ext cx="3817076" cy="1381650"/>
          </a:xfrm>
        </p:spPr>
        <p:txBody>
          <a:bodyPr/>
          <a:lstStyle/>
          <a:p>
            <a:r>
              <a:rPr lang="hu-HU" sz="2400" dirty="0"/>
              <a:t>Algoritmus</a:t>
            </a:r>
          </a:p>
          <a:p>
            <a:pPr lvl="1"/>
            <a:r>
              <a:rPr lang="hu-HU" sz="2000" dirty="0"/>
              <a:t>Algoritmus minták</a:t>
            </a:r>
          </a:p>
          <a:p>
            <a:pPr lvl="2"/>
            <a:r>
              <a:rPr lang="hu-HU" sz="1800" dirty="0"/>
              <a:t>Programozási tétel</a:t>
            </a:r>
          </a:p>
          <a:p>
            <a:pPr lvl="2"/>
            <a:r>
              <a:rPr lang="hu-HU" sz="1800" dirty="0"/>
              <a:t>Gráf szélességi bejárás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DEFE9066-458C-4909-9AED-78E22F1B9AFA}"/>
              </a:ext>
            </a:extLst>
          </p:cNvPr>
          <p:cNvSpPr txBox="1">
            <a:spLocks/>
          </p:cNvSpPr>
          <p:nvPr/>
        </p:nvSpPr>
        <p:spPr bwMode="auto">
          <a:xfrm>
            <a:off x="3021874" y="2784565"/>
            <a:ext cx="4530288" cy="36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2400" dirty="0"/>
              <a:t>Deklaratív, imperatív</a:t>
            </a:r>
          </a:p>
          <a:p>
            <a:pPr>
              <a:spcBef>
                <a:spcPts val="300"/>
              </a:spcBef>
            </a:pPr>
            <a:r>
              <a:rPr lang="hu-HU" sz="2400" dirty="0"/>
              <a:t>Iteratív, rekurzív</a:t>
            </a:r>
          </a:p>
          <a:p>
            <a:pPr>
              <a:spcBef>
                <a:spcPts val="300"/>
              </a:spcBef>
            </a:pPr>
            <a:r>
              <a:rPr lang="hu-HU" sz="2400" dirty="0"/>
              <a:t>Szöveges, vizuális</a:t>
            </a:r>
          </a:p>
          <a:p>
            <a:pPr>
              <a:spcBef>
                <a:spcPts val="300"/>
              </a:spcBef>
            </a:pPr>
            <a:r>
              <a:rPr lang="hu-HU" sz="2400" dirty="0"/>
              <a:t>Top-down, </a:t>
            </a:r>
            <a:r>
              <a:rPr lang="hu-HU" sz="2400" dirty="0" err="1"/>
              <a:t>Bottom-up</a:t>
            </a:r>
            <a:endParaRPr lang="hu-HU" sz="2400" dirty="0"/>
          </a:p>
          <a:p>
            <a:pPr>
              <a:spcBef>
                <a:spcPts val="300"/>
              </a:spcBef>
            </a:pPr>
            <a:r>
              <a:rPr lang="hu-HU" sz="2400" dirty="0" err="1"/>
              <a:t>Indirekció</a:t>
            </a:r>
            <a:endParaRPr lang="hu-HU" sz="2400" dirty="0"/>
          </a:p>
          <a:p>
            <a:pPr>
              <a:spcBef>
                <a:spcPts val="300"/>
              </a:spcBef>
            </a:pPr>
            <a:r>
              <a:rPr lang="hu-HU" sz="2400" dirty="0"/>
              <a:t>Absztrakció</a:t>
            </a:r>
          </a:p>
          <a:p>
            <a:pPr lvl="1"/>
            <a:r>
              <a:rPr lang="hu-HU" sz="2000" dirty="0"/>
              <a:t>Működtetés</a:t>
            </a:r>
          </a:p>
          <a:p>
            <a:pPr lvl="1"/>
            <a:r>
              <a:rPr lang="hu-HU" sz="2000" dirty="0"/>
              <a:t>Felépítés, belső</a:t>
            </a:r>
          </a:p>
          <a:p>
            <a:pPr lvl="2"/>
            <a:r>
              <a:rPr lang="hu-HU" sz="1600" dirty="0"/>
              <a:t>Logika</a:t>
            </a:r>
          </a:p>
          <a:p>
            <a:pPr lvl="2"/>
            <a:r>
              <a:rPr lang="hu-HU" sz="1600" dirty="0"/>
              <a:t>Struktúra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238E1C8C-4616-4D15-AE86-2E421E835C5C}"/>
              </a:ext>
            </a:extLst>
          </p:cNvPr>
          <p:cNvSpPr txBox="1">
            <a:spLocks/>
          </p:cNvSpPr>
          <p:nvPr/>
        </p:nvSpPr>
        <p:spPr bwMode="auto">
          <a:xfrm>
            <a:off x="5512526" y="1416814"/>
            <a:ext cx="3374492" cy="136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Adatszerkezet</a:t>
            </a:r>
          </a:p>
          <a:p>
            <a:pPr lvl="1"/>
            <a:r>
              <a:rPr lang="hu-HU" sz="2000" dirty="0"/>
              <a:t>Tervezési minta</a:t>
            </a:r>
          </a:p>
          <a:p>
            <a:pPr lvl="2"/>
            <a:r>
              <a:rPr lang="hu-HU" sz="1800" dirty="0"/>
              <a:t>OOP</a:t>
            </a:r>
          </a:p>
          <a:p>
            <a:pPr lvl="2"/>
            <a:r>
              <a:rPr lang="hu-HU" sz="1800" dirty="0"/>
              <a:t>Heterogén kollekció</a:t>
            </a:r>
          </a:p>
        </p:txBody>
      </p:sp>
    </p:spTree>
    <p:extLst>
      <p:ext uri="{BB962C8B-B14F-4D97-AF65-F5344CB8AC3E}">
        <p14:creationId xmlns:p14="http://schemas.microsoft.com/office/powerpoint/2010/main" val="32143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D26420-0BCA-4BCD-BD2A-7A72F959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</a:t>
            </a:r>
            <a:br>
              <a:rPr lang="hu-HU" dirty="0"/>
            </a:br>
            <a:r>
              <a:rPr lang="hu-HU" dirty="0"/>
              <a:t>A gondolat kifejezése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D37F9E-6815-45B6-97AB-74C31246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Gépen - strukturáltan</a:t>
            </a:r>
          </a:p>
          <a:p>
            <a:pPr lvl="1"/>
            <a:r>
              <a:rPr lang="hu-HU" dirty="0"/>
              <a:t>Programozási környezet</a:t>
            </a:r>
          </a:p>
          <a:p>
            <a:pPr lvl="1"/>
            <a:r>
              <a:rPr lang="hu-HU" dirty="0"/>
              <a:t>Alkalmazói szoftver</a:t>
            </a:r>
          </a:p>
          <a:p>
            <a:r>
              <a:rPr lang="hu-HU" dirty="0"/>
              <a:t>Papíron - lineárisan</a:t>
            </a:r>
          </a:p>
          <a:p>
            <a:pPr lvl="1"/>
            <a:r>
              <a:rPr lang="hu-HU" dirty="0"/>
              <a:t>Írásban</a:t>
            </a:r>
          </a:p>
          <a:p>
            <a:pPr lvl="1"/>
            <a:r>
              <a:rPr lang="hu-HU" dirty="0"/>
              <a:t>Rajzolva</a:t>
            </a:r>
          </a:p>
          <a:p>
            <a:r>
              <a:rPr lang="hu-HU" dirty="0"/>
              <a:t>Szóban – „elszáll”?</a:t>
            </a:r>
          </a:p>
          <a:p>
            <a:pPr lvl="1"/>
            <a:r>
              <a:rPr lang="hu-HU" dirty="0"/>
              <a:t>Előadás</a:t>
            </a:r>
          </a:p>
          <a:p>
            <a:pPr lvl="1"/>
            <a:r>
              <a:rPr lang="hu-HU" dirty="0"/>
              <a:t>Vita, beszélgetés, párbeszéd</a:t>
            </a:r>
          </a:p>
        </p:txBody>
      </p:sp>
    </p:spTree>
    <p:extLst>
      <p:ext uri="{BB962C8B-B14F-4D97-AF65-F5344CB8AC3E}">
        <p14:creationId xmlns:p14="http://schemas.microsoft.com/office/powerpoint/2010/main" val="33370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526E9-96B1-4DFD-90BF-971E230E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0BB64F-0E79-456A-9EA8-5569C317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Információ = értelmezett adat</a:t>
            </a:r>
          </a:p>
          <a:p>
            <a:r>
              <a:rPr lang="hu-HU" sz="2800" dirty="0"/>
              <a:t>Digitális kultúra – nem digitális kultúra</a:t>
            </a:r>
          </a:p>
          <a:p>
            <a:pPr lvl="1"/>
            <a:r>
              <a:rPr lang="hu-HU" sz="2400" dirty="0"/>
              <a:t>Analóg kultúra?</a:t>
            </a:r>
          </a:p>
          <a:p>
            <a:pPr lvl="1"/>
            <a:r>
              <a:rPr lang="hu-HU" sz="2400" dirty="0"/>
              <a:t>Végtelen kicsi, végtelen nagy ⇒ matematikai absztrakciók</a:t>
            </a:r>
          </a:p>
          <a:p>
            <a:pPr lvl="1"/>
            <a:r>
              <a:rPr lang="hu-HU" sz="2400" dirty="0"/>
              <a:t>A világ analóg vagy digitális? Hullám-részecske kettősség</a:t>
            </a:r>
          </a:p>
          <a:p>
            <a:r>
              <a:rPr lang="hu-HU" sz="2800" dirty="0"/>
              <a:t>A tantárgy nem digitális kultúrát tanít, hanem az adat (a világ) digitális értelmezését. Informatikát.</a:t>
            </a:r>
          </a:p>
        </p:txBody>
      </p:sp>
    </p:spTree>
    <p:extLst>
      <p:ext uri="{BB962C8B-B14F-4D97-AF65-F5344CB8AC3E}">
        <p14:creationId xmlns:p14="http://schemas.microsoft.com/office/powerpoint/2010/main" val="295869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Köszönöm a figyelmet, kellemes tovább gondolást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085" y="3900791"/>
            <a:ext cx="3352365" cy="1728000"/>
          </a:xfrm>
        </p:spPr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</p:spTree>
    <p:extLst>
      <p:ext uri="{BB962C8B-B14F-4D97-AF65-F5344CB8AC3E}">
        <p14:creationId xmlns:p14="http://schemas.microsoft.com/office/powerpoint/2010/main" val="296102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45A470-8131-492A-A545-6B569B2A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BA200A-61A0-4E7C-99EC-EE97D98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Értelmezés, új adat, új értelmezés. Big Data</a:t>
            </a:r>
          </a:p>
          <a:p>
            <a:r>
              <a:rPr lang="hu-HU" sz="2800" dirty="0"/>
              <a:t>Folyamatosan megújuló fogalmak világa</a:t>
            </a:r>
          </a:p>
          <a:p>
            <a:r>
              <a:rPr lang="hu-HU" sz="2800" dirty="0"/>
              <a:t>Kontextus függő!!!! </a:t>
            </a:r>
          </a:p>
          <a:p>
            <a:pPr lvl="1"/>
            <a:r>
              <a:rPr lang="hu-HU" sz="2400" dirty="0"/>
              <a:t>Mennyi a </a:t>
            </a:r>
            <a:r>
              <a:rPr lang="hu-HU" sz="2400" dirty="0" err="1"/>
              <a:t>kilo</a:t>
            </a:r>
            <a:r>
              <a:rPr lang="hu-HU" sz="2400" dirty="0"/>
              <a:t>?</a:t>
            </a:r>
          </a:p>
          <a:p>
            <a:pPr lvl="1"/>
            <a:r>
              <a:rPr lang="hu-HU" sz="2400" dirty="0" err="1"/>
              <a:t>record</a:t>
            </a:r>
            <a:r>
              <a:rPr lang="hu-HU" sz="2400" dirty="0"/>
              <a:t> == </a:t>
            </a:r>
            <a:r>
              <a:rPr lang="hu-HU" sz="2400" dirty="0" err="1"/>
              <a:t>struct</a:t>
            </a:r>
            <a:r>
              <a:rPr lang="hu-HU" sz="2400" dirty="0"/>
              <a:t> ∨ </a:t>
            </a:r>
            <a:r>
              <a:rPr lang="hu-HU" sz="2400" dirty="0" err="1"/>
              <a:t>struct</a:t>
            </a:r>
            <a:r>
              <a:rPr lang="hu-HU" sz="2400" dirty="0"/>
              <a:t> == </a:t>
            </a:r>
            <a:r>
              <a:rPr lang="hu-HU" sz="2400" dirty="0" err="1"/>
              <a:t>class</a:t>
            </a:r>
            <a:r>
              <a:rPr lang="hu-HU" sz="2400" dirty="0"/>
              <a:t>?</a:t>
            </a:r>
          </a:p>
          <a:p>
            <a:pPr lvl="1"/>
            <a:r>
              <a:rPr lang="hu-HU" sz="2400" dirty="0"/>
              <a:t>Operációs rendszer</a:t>
            </a:r>
          </a:p>
          <a:p>
            <a:pPr lvl="1"/>
            <a:r>
              <a:rPr lang="hu-HU" sz="2400" dirty="0"/>
              <a:t>Patch kábel</a:t>
            </a:r>
          </a:p>
          <a:p>
            <a:pPr lvl="1"/>
            <a:r>
              <a:rPr lang="hu-HU" sz="2400" dirty="0"/>
              <a:t>IPv6 (mi a v6?)</a:t>
            </a:r>
          </a:p>
        </p:txBody>
      </p:sp>
    </p:spTree>
    <p:extLst>
      <p:ext uri="{BB962C8B-B14F-4D97-AF65-F5344CB8AC3E}">
        <p14:creationId xmlns:p14="http://schemas.microsoft.com/office/powerpoint/2010/main" val="92419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CF0A43-A171-4830-B13A-4364A1BF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4A410F-0A1D-4488-9428-250C0825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5"/>
            <a:ext cx="3555819" cy="5001559"/>
          </a:xfrm>
        </p:spPr>
        <p:txBody>
          <a:bodyPr/>
          <a:lstStyle/>
          <a:p>
            <a:r>
              <a:rPr lang="hu-HU" dirty="0"/>
              <a:t>Nyelvtan</a:t>
            </a:r>
          </a:p>
          <a:p>
            <a:pPr lvl="1"/>
            <a:r>
              <a:rPr lang="hu-HU" dirty="0"/>
              <a:t>Főnév</a:t>
            </a:r>
          </a:p>
          <a:p>
            <a:pPr lvl="1"/>
            <a:r>
              <a:rPr lang="hu-HU" dirty="0"/>
              <a:t>Objektum</a:t>
            </a:r>
          </a:p>
          <a:p>
            <a:pPr lvl="1"/>
            <a:r>
              <a:rPr lang="hu-HU" dirty="0"/>
              <a:t>Kontextus</a:t>
            </a:r>
          </a:p>
          <a:p>
            <a:pPr lvl="2"/>
            <a:r>
              <a:rPr lang="hu-HU" dirty="0"/>
              <a:t>Daru</a:t>
            </a:r>
          </a:p>
          <a:p>
            <a:pPr lvl="2"/>
            <a:r>
              <a:rPr lang="hu-HU" dirty="0"/>
              <a:t>Hasad (?)</a:t>
            </a:r>
          </a:p>
          <a:p>
            <a:pPr lvl="2"/>
            <a:r>
              <a:rPr lang="hu-HU" dirty="0"/>
              <a:t>Jegy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F10B9BAA-82AC-4758-AE6C-3497A985C24F}"/>
              </a:ext>
            </a:extLst>
          </p:cNvPr>
          <p:cNvSpPr txBox="1">
            <a:spLocks/>
          </p:cNvSpPr>
          <p:nvPr/>
        </p:nvSpPr>
        <p:spPr bwMode="auto">
          <a:xfrm>
            <a:off x="5251269" y="1402915"/>
            <a:ext cx="3555819" cy="500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Tanítás</a:t>
            </a:r>
          </a:p>
          <a:p>
            <a:pPr lvl="1"/>
            <a:r>
              <a:rPr lang="hu-HU" dirty="0"/>
              <a:t>Érvényesség</a:t>
            </a:r>
          </a:p>
          <a:p>
            <a:pPr lvl="1"/>
            <a:r>
              <a:rPr lang="hu-HU" dirty="0"/>
              <a:t>Pontos jelentés</a:t>
            </a:r>
          </a:p>
          <a:p>
            <a:r>
              <a:rPr lang="hu-HU" dirty="0"/>
              <a:t>Számonkérés</a:t>
            </a:r>
          </a:p>
          <a:p>
            <a:pPr lvl="1"/>
            <a:r>
              <a:rPr lang="hu-HU" dirty="0"/>
              <a:t>Tesztek nehézsége</a:t>
            </a:r>
          </a:p>
          <a:p>
            <a:pPr lvl="1"/>
            <a:r>
              <a:rPr lang="hu-HU" dirty="0"/>
              <a:t>Közös nyelv</a:t>
            </a:r>
          </a:p>
        </p:txBody>
      </p:sp>
    </p:spTree>
    <p:extLst>
      <p:ext uri="{BB962C8B-B14F-4D97-AF65-F5344CB8AC3E}">
        <p14:creationId xmlns:p14="http://schemas.microsoft.com/office/powerpoint/2010/main" val="28910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802510-D82D-4883-A4AF-C143CE3B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kis nyelvtan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AF705B-C6DB-45F6-9A47-9C2EE48BB4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IGE kifejez</a:t>
            </a:r>
          </a:p>
          <a:p>
            <a:pPr lvl="1"/>
            <a:r>
              <a:rPr lang="hu-HU" dirty="0"/>
              <a:t>Cselekvést</a:t>
            </a:r>
          </a:p>
          <a:p>
            <a:pPr lvl="1"/>
            <a:r>
              <a:rPr lang="hu-HU" dirty="0"/>
              <a:t>Történést</a:t>
            </a:r>
          </a:p>
          <a:p>
            <a:pPr lvl="1"/>
            <a:r>
              <a:rPr lang="hu-HU" dirty="0"/>
              <a:t>Létezést</a:t>
            </a:r>
          </a:p>
          <a:p>
            <a:pPr lvl="1"/>
            <a:r>
              <a:rPr lang="hu-HU" dirty="0"/>
              <a:t>Állapot(változás)t</a:t>
            </a:r>
          </a:p>
          <a:p>
            <a:r>
              <a:rPr lang="hu-HU" dirty="0"/>
              <a:t>Tanuló cselekszik</a:t>
            </a:r>
          </a:p>
          <a:p>
            <a:r>
              <a:rPr lang="hu-HU" dirty="0"/>
              <a:t>Tanulóval történik</a:t>
            </a:r>
          </a:p>
          <a:p>
            <a:r>
              <a:rPr lang="hu-HU" dirty="0"/>
              <a:t>Tanuló létezik(?)</a:t>
            </a:r>
          </a:p>
          <a:p>
            <a:r>
              <a:rPr lang="hu-HU" dirty="0"/>
              <a:t>Tanuló változik</a:t>
            </a:r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C5B641-EF59-4A42-9594-B9854F788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Gondolkodik</a:t>
            </a:r>
          </a:p>
          <a:p>
            <a:r>
              <a:rPr lang="hu-HU" dirty="0"/>
              <a:t>Emlékszik</a:t>
            </a:r>
          </a:p>
          <a:p>
            <a:r>
              <a:rPr lang="hu-HU" dirty="0"/>
              <a:t>Felejt</a:t>
            </a:r>
          </a:p>
          <a:p>
            <a:r>
              <a:rPr lang="hu-HU" dirty="0"/>
              <a:t>Figyel</a:t>
            </a:r>
          </a:p>
          <a:p>
            <a:r>
              <a:rPr lang="hu-HU" dirty="0"/>
              <a:t>Alszik</a:t>
            </a:r>
          </a:p>
          <a:p>
            <a:r>
              <a:rPr lang="hu-HU" dirty="0"/>
              <a:t>Koncentrál</a:t>
            </a:r>
          </a:p>
          <a:p>
            <a:r>
              <a:rPr lang="hu-HU" dirty="0"/>
              <a:t>Megért</a:t>
            </a:r>
          </a:p>
          <a:p>
            <a:r>
              <a:rPr lang="hu-HU" dirty="0"/>
              <a:t>Megjegyez</a:t>
            </a:r>
          </a:p>
          <a:p>
            <a:r>
              <a:rPr lang="hu-HU" dirty="0"/>
              <a:t>Tanul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990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867283-B20F-4917-B193-B55A014D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Gondolkodás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06296-F9BC-4C31-8FBD-F7F382A82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Cselekvő gondolkodás</a:t>
            </a:r>
          </a:p>
          <a:p>
            <a:pPr lvl="1"/>
            <a:r>
              <a:rPr lang="hu-HU" dirty="0"/>
              <a:t>Gondolatmenet – előadói</a:t>
            </a:r>
          </a:p>
          <a:p>
            <a:pPr lvl="1"/>
            <a:r>
              <a:rPr lang="hu-HU" dirty="0"/>
              <a:t>Építkező - kapcsolatok, összefüggések</a:t>
            </a:r>
          </a:p>
          <a:p>
            <a:r>
              <a:rPr lang="hu-HU" dirty="0"/>
              <a:t>Gondolat követése</a:t>
            </a:r>
          </a:p>
          <a:p>
            <a:pPr lvl="1"/>
            <a:r>
              <a:rPr lang="hu-HU" dirty="0"/>
              <a:t>Megértése – </a:t>
            </a:r>
            <a:r>
              <a:rPr lang="hu-HU" dirty="0" err="1"/>
              <a:t>szavanként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Feldolgozás – szűrés, távoli elemek kapcsolása → követés megszakad</a:t>
            </a:r>
          </a:p>
        </p:txBody>
      </p:sp>
    </p:spTree>
    <p:extLst>
      <p:ext uri="{BB962C8B-B14F-4D97-AF65-F5344CB8AC3E}">
        <p14:creationId xmlns:p14="http://schemas.microsoft.com/office/powerpoint/2010/main" val="40089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FFF9F3-D0D1-4470-B4BA-C568C2BB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Előadás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356412-3972-4CCD-AD70-054543808E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Óratervezés</a:t>
            </a:r>
          </a:p>
          <a:p>
            <a:pPr lvl="1"/>
            <a:r>
              <a:rPr lang="hu-HU" dirty="0"/>
              <a:t>Adminisztráció 5 p</a:t>
            </a:r>
          </a:p>
          <a:p>
            <a:pPr lvl="1"/>
            <a:r>
              <a:rPr lang="hu-HU" dirty="0"/>
              <a:t>Feleltetés 10 p</a:t>
            </a:r>
          </a:p>
          <a:p>
            <a:pPr lvl="1"/>
            <a:r>
              <a:rPr lang="hu-HU" dirty="0"/>
              <a:t>Gyakorlás 10 p</a:t>
            </a:r>
          </a:p>
          <a:p>
            <a:pPr lvl="1"/>
            <a:r>
              <a:rPr lang="hu-HU" dirty="0"/>
              <a:t>Új anyag 20 p</a:t>
            </a:r>
            <a:br>
              <a:rPr lang="hu-HU" dirty="0"/>
            </a:br>
            <a:r>
              <a:rPr lang="hu-HU" dirty="0"/>
              <a:t>(0–20 perc)</a:t>
            </a:r>
          </a:p>
          <a:p>
            <a:r>
              <a:rPr lang="hu-HU" dirty="0"/>
              <a:t>TED</a:t>
            </a:r>
          </a:p>
          <a:p>
            <a:pPr lvl="1"/>
            <a:r>
              <a:rPr lang="hu-HU" dirty="0"/>
              <a:t>18 perc</a:t>
            </a:r>
          </a:p>
          <a:p>
            <a:r>
              <a:rPr lang="hu-HU" dirty="0"/>
              <a:t>Konferencia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7A3FBF4-C81B-4748-8A5B-3A92049E3D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Egyetemi előadás</a:t>
            </a:r>
          </a:p>
          <a:p>
            <a:pPr lvl="1"/>
            <a:r>
              <a:rPr lang="hu-HU" dirty="0"/>
              <a:t>45 perc</a:t>
            </a:r>
          </a:p>
          <a:p>
            <a:pPr lvl="1"/>
            <a:r>
              <a:rPr lang="hu-HU" dirty="0"/>
              <a:t>90 perc</a:t>
            </a:r>
          </a:p>
          <a:p>
            <a:r>
              <a:rPr lang="hu-HU" dirty="0"/>
              <a:t>Informatika tanterv</a:t>
            </a:r>
          </a:p>
          <a:p>
            <a:pPr lvl="1"/>
            <a:r>
              <a:rPr lang="hu-HU" dirty="0"/>
              <a:t>3 téma 45 perc</a:t>
            </a:r>
          </a:p>
          <a:p>
            <a:r>
              <a:rPr lang="hu-HU" dirty="0"/>
              <a:t>Színházi</a:t>
            </a:r>
          </a:p>
          <a:p>
            <a:pPr lvl="1"/>
            <a:r>
              <a:rPr lang="hu-HU" dirty="0"/>
              <a:t>Az Ember tragédiája</a:t>
            </a:r>
          </a:p>
        </p:txBody>
      </p:sp>
    </p:spTree>
    <p:extLst>
      <p:ext uri="{BB962C8B-B14F-4D97-AF65-F5344CB8AC3E}">
        <p14:creationId xmlns:p14="http://schemas.microsoft.com/office/powerpoint/2010/main" val="11980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F2FC2-5038-4377-8052-BDC54069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Algoritmizálás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E1440B-E9D2-4790-8F64-001C3BF8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5"/>
            <a:ext cx="3190059" cy="1192239"/>
          </a:xfrm>
        </p:spPr>
        <p:txBody>
          <a:bodyPr/>
          <a:lstStyle/>
          <a:p>
            <a:r>
              <a:rPr lang="hu-HU" dirty="0"/>
              <a:t>Megtanulás</a:t>
            </a:r>
          </a:p>
          <a:p>
            <a:r>
              <a:rPr lang="hu-HU" dirty="0"/>
              <a:t>Gondolkodás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2E79FB55-1246-4A29-8453-6DE64690DDA7}"/>
              </a:ext>
            </a:extLst>
          </p:cNvPr>
          <p:cNvSpPr txBox="1">
            <a:spLocks/>
          </p:cNvSpPr>
          <p:nvPr/>
        </p:nvSpPr>
        <p:spPr bwMode="auto">
          <a:xfrm>
            <a:off x="5305350" y="4650378"/>
            <a:ext cx="3581668" cy="14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ts val="300"/>
              </a:spcBef>
              <a:buFont typeface="Arial" charset="0"/>
              <a:buChar char="•"/>
              <a:defRPr sz="3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742950" indent="-285750">
              <a:spcBef>
                <a:spcPts val="300"/>
              </a:spcBef>
              <a:buFont typeface="Arial" charset="0"/>
              <a:buChar char="–"/>
              <a:defRPr sz="28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143000" indent="-228600">
              <a:spcBef>
                <a:spcPts val="0"/>
              </a:spcBef>
              <a:buFont typeface="Arial" charset="0"/>
              <a:buChar char="•"/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600200" indent="-228600">
              <a:spcBef>
                <a:spcPts val="0"/>
              </a:spcBef>
              <a:buFont typeface="Arial" charset="0"/>
              <a:buChar char="–"/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057400" indent="-228600">
              <a:spcBef>
                <a:spcPts val="0"/>
              </a:spcBef>
              <a:buFont typeface="Arial" charset="0"/>
              <a:buChar char="»"/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hu-HU" dirty="0"/>
              <a:t>Programkészítés</a:t>
            </a:r>
          </a:p>
          <a:p>
            <a:r>
              <a:rPr lang="hu-HU" dirty="0"/>
              <a:t>Programozás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1C139D69-6D94-45DC-8CB6-3A6EA78B9499}"/>
              </a:ext>
            </a:extLst>
          </p:cNvPr>
          <p:cNvSpPr txBox="1">
            <a:spLocks/>
          </p:cNvSpPr>
          <p:nvPr/>
        </p:nvSpPr>
        <p:spPr bwMode="auto">
          <a:xfrm>
            <a:off x="3094675" y="2878176"/>
            <a:ext cx="3581668" cy="14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ts val="300"/>
              </a:spcBef>
              <a:buFont typeface="Arial" charset="0"/>
              <a:buChar char="•"/>
              <a:defRPr sz="3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742950" indent="-285750">
              <a:spcBef>
                <a:spcPts val="300"/>
              </a:spcBef>
              <a:buFont typeface="Arial" charset="0"/>
              <a:buChar char="–"/>
              <a:defRPr sz="28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143000" indent="-228600">
              <a:spcBef>
                <a:spcPts val="0"/>
              </a:spcBef>
              <a:buFont typeface="Arial" charset="0"/>
              <a:buChar char="•"/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600200" indent="-228600">
              <a:spcBef>
                <a:spcPts val="0"/>
              </a:spcBef>
              <a:buFont typeface="Arial" charset="0"/>
              <a:buChar char="–"/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057400" indent="-228600">
              <a:spcBef>
                <a:spcPts val="0"/>
              </a:spcBef>
              <a:buFont typeface="Arial" charset="0"/>
              <a:buChar char="»"/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hu-HU" dirty="0"/>
              <a:t>Mankó</a:t>
            </a:r>
          </a:p>
          <a:p>
            <a:r>
              <a:rPr lang="hu-HU" dirty="0"/>
              <a:t>Kapaszkodó pont</a:t>
            </a:r>
          </a:p>
        </p:txBody>
      </p:sp>
    </p:spTree>
    <p:extLst>
      <p:ext uri="{BB962C8B-B14F-4D97-AF65-F5344CB8AC3E}">
        <p14:creationId xmlns:p14="http://schemas.microsoft.com/office/powerpoint/2010/main" val="17161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054641-8F89-4A91-8CDC-AB91DB5B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C009F5-D5B5-4DE4-9385-D6A0035F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6"/>
            <a:ext cx="7200000" cy="1288034"/>
          </a:xfrm>
        </p:spPr>
        <p:txBody>
          <a:bodyPr/>
          <a:lstStyle/>
          <a:p>
            <a:r>
              <a:rPr lang="hu-HU" dirty="0"/>
              <a:t>Gondolat önálló kifejezése</a:t>
            </a:r>
          </a:p>
          <a:p>
            <a:r>
              <a:rPr lang="hu-HU" dirty="0"/>
              <a:t>Kommunikáció a géppel</a:t>
            </a:r>
          </a:p>
        </p:txBody>
      </p:sp>
      <p:pic>
        <p:nvPicPr>
          <p:cNvPr id="5" name="Kép 4" descr="A képen szöveg, rajztábla látható&#10;&#10;Ez egy automatikusan létrehozott leírás.">
            <a:extLst>
              <a:ext uri="{FF2B5EF4-FFF2-40B4-BE49-F238E27FC236}">
                <a16:creationId xmlns:a16="http://schemas.microsoft.com/office/drawing/2014/main" id="{88BBDA76-32B5-4472-B619-935DC578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18" y="2534194"/>
            <a:ext cx="6840000" cy="3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495</Words>
  <Application>Microsoft Office PowerPoint</Application>
  <PresentationFormat>Diavetítés a képernyőre (4:3 oldalarány)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</vt:lpstr>
      <vt:lpstr>Garamond</vt:lpstr>
      <vt:lpstr>Liberation Sans</vt:lpstr>
      <vt:lpstr>Office Theme</vt:lpstr>
      <vt:lpstr>Office-téma</vt:lpstr>
      <vt:lpstr>Az informatika (programozás) oktatásának pedagógiai módszerei</vt:lpstr>
      <vt:lpstr>Informatika</vt:lpstr>
      <vt:lpstr>Informatika</vt:lpstr>
      <vt:lpstr>Fogalom</vt:lpstr>
      <vt:lpstr>Egy kis nyelvtan</vt:lpstr>
      <vt:lpstr>Gondolkodás</vt:lpstr>
      <vt:lpstr>Előadás</vt:lpstr>
      <vt:lpstr>Algoritmizálás</vt:lpstr>
      <vt:lpstr>Programozás</vt:lpstr>
      <vt:lpstr>Gondolkodás tanítása</vt:lpstr>
      <vt:lpstr>Gondolat figyelése</vt:lpstr>
      <vt:lpstr>(a+b)3 geometriai bizonyítás</vt:lpstr>
      <vt:lpstr>PowerPoint-bemutató</vt:lpstr>
      <vt:lpstr>(a-b)3 geometriai bizonyítás</vt:lpstr>
      <vt:lpstr>PowerPoint-bemutató</vt:lpstr>
      <vt:lpstr>Programozás tanítása</vt:lpstr>
      <vt:lpstr>Programozási nyelv</vt:lpstr>
      <vt:lpstr>Gondolkodásmód</vt:lpstr>
      <vt:lpstr>Tevékenység A gondolat kifejezése</vt:lpstr>
      <vt:lpstr>Köszönöm a figyelmet, kellemes tovább gondolást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</dc:creator>
  <cp:lastModifiedBy>Szalayné Tahy Zsuzsanna</cp:lastModifiedBy>
  <cp:revision>263</cp:revision>
  <dcterms:created xsi:type="dcterms:W3CDTF">2011-03-29T08:32:47Z</dcterms:created>
  <dcterms:modified xsi:type="dcterms:W3CDTF">2022-12-31T00:07:41Z</dcterms:modified>
</cp:coreProperties>
</file>