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77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84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2734"/>
    <a:srgbClr val="FFFFFF"/>
    <a:srgbClr val="F0E8D9"/>
    <a:srgbClr val="FFFFCC"/>
    <a:srgbClr val="FF8080"/>
    <a:srgbClr val="FF7C80"/>
    <a:srgbClr val="8A203B"/>
    <a:srgbClr val="C1C6C8"/>
    <a:srgbClr val="E07542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4631" autoAdjust="0"/>
  </p:normalViewPr>
  <p:slideViewPr>
    <p:cSldViewPr snapToGrid="0" snapToObjects="1">
      <p:cViewPr varScale="1">
        <p:scale>
          <a:sx n="88" d="100"/>
          <a:sy n="88" d="100"/>
        </p:scale>
        <p:origin x="101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1"/>
          <c:h val="0.962398869242215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Oszlop2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Munka1!$A$2</c:f>
              <c:numCache>
                <c:formatCode>General</c:formatCode>
                <c:ptCount val="1"/>
                <c:pt idx="0">
                  <c:v>21</c:v>
                </c:pt>
              </c:numCache>
            </c:numRef>
          </c:cat>
          <c:val>
            <c:numRef>
              <c:f>Munka1!$B$2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07-4E14-B943-C38A935A517A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Oszlop3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Munka1!$A$2</c:f>
              <c:numCache>
                <c:formatCode>General</c:formatCode>
                <c:ptCount val="1"/>
                <c:pt idx="0">
                  <c:v>21</c:v>
                </c:pt>
              </c:numCache>
            </c:numRef>
          </c:cat>
          <c:val>
            <c:numRef>
              <c:f>Munka1!$C$2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07-4E14-B943-C38A935A517A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Oszlop4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Munka1!$A$2</c:f>
              <c:numCache>
                <c:formatCode>General</c:formatCode>
                <c:ptCount val="1"/>
                <c:pt idx="0">
                  <c:v>21</c:v>
                </c:pt>
              </c:numCache>
            </c:numRef>
          </c:cat>
          <c:val>
            <c:numRef>
              <c:f>Munka1!$D$2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707-4E14-B943-C38A935A517A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Oszlop5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Munka1!$A$2</c:f>
              <c:numCache>
                <c:formatCode>General</c:formatCode>
                <c:ptCount val="1"/>
                <c:pt idx="0">
                  <c:v>21</c:v>
                </c:pt>
              </c:numCache>
            </c:numRef>
          </c:cat>
          <c:val>
            <c:numRef>
              <c:f>Munka1!$E$2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707-4E14-B943-C38A935A517A}"/>
            </c:ext>
          </c:extLst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Oszlop6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Munka1!$A$2</c:f>
              <c:numCache>
                <c:formatCode>General</c:formatCode>
                <c:ptCount val="1"/>
                <c:pt idx="0">
                  <c:v>21</c:v>
                </c:pt>
              </c:numCache>
            </c:numRef>
          </c:cat>
          <c:val>
            <c:numRef>
              <c:f>Munka1!$F$2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8707-4E14-B943-C38A935A517A}"/>
            </c:ext>
          </c:extLst>
        </c:ser>
        <c:ser>
          <c:idx val="5"/>
          <c:order val="5"/>
          <c:tx>
            <c:strRef>
              <c:f>Munka1!$G$1</c:f>
              <c:strCache>
                <c:ptCount val="1"/>
                <c:pt idx="0">
                  <c:v>Oszlop7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Munka1!$A$2</c:f>
              <c:numCache>
                <c:formatCode>General</c:formatCode>
                <c:ptCount val="1"/>
                <c:pt idx="0">
                  <c:v>21</c:v>
                </c:pt>
              </c:numCache>
            </c:numRef>
          </c:cat>
          <c:val>
            <c:numRef>
              <c:f>Munka1!$G$2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707-4E14-B943-C38A935A517A}"/>
            </c:ext>
          </c:extLst>
        </c:ser>
        <c:ser>
          <c:idx val="6"/>
          <c:order val="6"/>
          <c:tx>
            <c:strRef>
              <c:f>Munka1!$H$1</c:f>
              <c:strCache>
                <c:ptCount val="1"/>
                <c:pt idx="0">
                  <c:v>Oszlop8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Munka1!$A$2</c:f>
              <c:numCache>
                <c:formatCode>General</c:formatCode>
                <c:ptCount val="1"/>
                <c:pt idx="0">
                  <c:v>21</c:v>
                </c:pt>
              </c:numCache>
            </c:numRef>
          </c:cat>
          <c:val>
            <c:numRef>
              <c:f>Munka1!$H$2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707-4E14-B943-C38A935A517A}"/>
            </c:ext>
          </c:extLst>
        </c:ser>
        <c:ser>
          <c:idx val="7"/>
          <c:order val="7"/>
          <c:tx>
            <c:strRef>
              <c:f>Munka1!$I$1</c:f>
              <c:strCache>
                <c:ptCount val="1"/>
                <c:pt idx="0">
                  <c:v>Oszlop9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Munka1!$A$2</c:f>
              <c:numCache>
                <c:formatCode>General</c:formatCode>
                <c:ptCount val="1"/>
                <c:pt idx="0">
                  <c:v>21</c:v>
                </c:pt>
              </c:numCache>
            </c:numRef>
          </c:cat>
          <c:val>
            <c:numRef>
              <c:f>Munka1!$I$2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707-4E14-B943-C38A935A517A}"/>
            </c:ext>
          </c:extLst>
        </c:ser>
        <c:ser>
          <c:idx val="8"/>
          <c:order val="8"/>
          <c:tx>
            <c:strRef>
              <c:f>Munka1!$J$1</c:f>
              <c:strCache>
                <c:ptCount val="1"/>
                <c:pt idx="0">
                  <c:v>Oszlop10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Munka1!$A$2</c:f>
              <c:numCache>
                <c:formatCode>General</c:formatCode>
                <c:ptCount val="1"/>
                <c:pt idx="0">
                  <c:v>21</c:v>
                </c:pt>
              </c:numCache>
            </c:numRef>
          </c:cat>
          <c:val>
            <c:numRef>
              <c:f>Munka1!$J$2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707-4E14-B943-C38A935A517A}"/>
            </c:ext>
          </c:extLst>
        </c:ser>
        <c:ser>
          <c:idx val="9"/>
          <c:order val="9"/>
          <c:tx>
            <c:strRef>
              <c:f>Munka1!$K$1</c:f>
              <c:strCache>
                <c:ptCount val="1"/>
                <c:pt idx="0">
                  <c:v>Oszlop11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Munka1!$A$2</c:f>
              <c:numCache>
                <c:formatCode>General</c:formatCode>
                <c:ptCount val="1"/>
                <c:pt idx="0">
                  <c:v>21</c:v>
                </c:pt>
              </c:numCache>
            </c:numRef>
          </c:cat>
          <c:val>
            <c:numRef>
              <c:f>Munka1!$K$2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707-4E14-B943-C38A935A517A}"/>
            </c:ext>
          </c:extLst>
        </c:ser>
        <c:ser>
          <c:idx val="10"/>
          <c:order val="10"/>
          <c:tx>
            <c:strRef>
              <c:f>Munka1!$L$1</c:f>
              <c:strCache>
                <c:ptCount val="1"/>
                <c:pt idx="0">
                  <c:v>Oszlop12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Munka1!$A$2</c:f>
              <c:numCache>
                <c:formatCode>General</c:formatCode>
                <c:ptCount val="1"/>
                <c:pt idx="0">
                  <c:v>21</c:v>
                </c:pt>
              </c:numCache>
            </c:numRef>
          </c:cat>
          <c:val>
            <c:numRef>
              <c:f>Munka1!$L$2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8707-4E14-B943-C38A935A51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15611312"/>
        <c:axId val="215610480"/>
      </c:barChart>
      <c:catAx>
        <c:axId val="2156113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5610480"/>
        <c:crosses val="autoZero"/>
        <c:auto val="1"/>
        <c:lblAlgn val="ctr"/>
        <c:lblOffset val="100"/>
        <c:noMultiLvlLbl val="0"/>
      </c:catAx>
      <c:valAx>
        <c:axId val="2156104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5611312"/>
        <c:crosses val="autoZero"/>
        <c:crossBetween val="between"/>
      </c:valAx>
      <c:spPr>
        <a:solidFill>
          <a:schemeClr val="bg1"/>
        </a:solidFill>
        <a:ln>
          <a:solidFill>
            <a:schemeClr val="bg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B8234-8C70-4E0D-8CE7-AC779BD21237}" type="datetimeFigureOut">
              <a:rPr lang="hu-HU" smtClean="0"/>
              <a:t>2022. 12. 20.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342C8-21BB-4588-9C39-A7CEF90204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28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8000" y="2130425"/>
            <a:ext cx="7344000" cy="1470025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00" y="3886200"/>
            <a:ext cx="7344000" cy="17280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2E4E919-62EF-F911-2D38-2400DD4668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ea typeface="Cambria Math" panose="02040503050406030204" pitchFamily="18" charset="0"/>
              </a:rPr>
              <a:t>Szalayné Tahy Zsuzsanna INFODIDACT 2022</a:t>
            </a:r>
            <a:endParaRPr lang="en-GB" dirty="0"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00" y="284163"/>
            <a:ext cx="7416000" cy="1008000"/>
          </a:xfrm>
        </p:spPr>
        <p:txBody>
          <a:bodyPr/>
          <a:lstStyle/>
          <a:p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</a:t>
            </a:r>
            <a:r>
              <a:rPr lang="hu-HU" dirty="0" err="1"/>
              <a:t>title</a:t>
            </a:r>
            <a:r>
              <a:rPr lang="hu-HU" dirty="0"/>
              <a:t> </a:t>
            </a:r>
            <a:r>
              <a:rPr lang="hu-HU" dirty="0" err="1"/>
              <a:t>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2000" y="1292163"/>
            <a:ext cx="7416000" cy="4860000"/>
          </a:xfrm>
        </p:spPr>
        <p:txBody>
          <a:bodyPr vert="eaVert"/>
          <a:lstStyle/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  <a:p>
            <a:pPr lvl="1"/>
            <a:r>
              <a:rPr lang="hu-HU" dirty="0" err="1"/>
              <a:t>Second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2"/>
            <a:r>
              <a:rPr lang="hu-HU" dirty="0" err="1"/>
              <a:t>Third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3"/>
            <a:r>
              <a:rPr lang="hu-HU" dirty="0" err="1"/>
              <a:t>Fourth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4"/>
            <a:r>
              <a:rPr lang="hu-HU" dirty="0" err="1"/>
              <a:t>Fifth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9D448B5-9F26-CA8C-442D-DEAD9A25AB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ea typeface="Cambria Math" panose="02040503050406030204" pitchFamily="18" charset="0"/>
              </a:rPr>
              <a:t>Szalayné Tahy Zsuzsanna INFODIDACT 2022</a:t>
            </a:r>
            <a:endParaRPr lang="en-GB" dirty="0"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0000" y="288000"/>
            <a:ext cx="2057400" cy="6084000"/>
          </a:xfrm>
        </p:spPr>
        <p:txBody>
          <a:bodyPr vert="eaVert"/>
          <a:lstStyle/>
          <a:p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</a:t>
            </a:r>
            <a:r>
              <a:rPr lang="hu-HU" dirty="0" err="1"/>
              <a:t>title</a:t>
            </a:r>
            <a:r>
              <a:rPr lang="hu-HU" dirty="0"/>
              <a:t> </a:t>
            </a:r>
            <a:r>
              <a:rPr lang="hu-HU" dirty="0" err="1"/>
              <a:t>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8000" y="288000"/>
            <a:ext cx="5220000" cy="6084000"/>
          </a:xfrm>
        </p:spPr>
        <p:txBody>
          <a:bodyPr vert="eaVert"/>
          <a:lstStyle/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  <a:p>
            <a:pPr lvl="1"/>
            <a:r>
              <a:rPr lang="hu-HU" dirty="0" err="1"/>
              <a:t>Second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2"/>
            <a:r>
              <a:rPr lang="hu-HU" dirty="0" err="1"/>
              <a:t>Third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3"/>
            <a:r>
              <a:rPr lang="hu-HU" dirty="0" err="1"/>
              <a:t>Fourth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4"/>
            <a:r>
              <a:rPr lang="hu-HU" dirty="0" err="1"/>
              <a:t>Fifth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6C16CD2-7FF0-D669-FD96-998FAA8365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ea typeface="Cambria Math" panose="02040503050406030204" pitchFamily="18" charset="0"/>
              </a:rPr>
              <a:t>Szalayné Tahy Zsuzsanna INFODIDACT 2022</a:t>
            </a:r>
            <a:endParaRPr lang="en-GB" dirty="0"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00" y="284163"/>
            <a:ext cx="7416000" cy="1008000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2000" y="1402915"/>
            <a:ext cx="7416000" cy="5001559"/>
          </a:xfrm>
        </p:spPr>
        <p:txBody>
          <a:bodyPr/>
          <a:lstStyle>
            <a:lvl2pPr>
              <a:spcBef>
                <a:spcPts val="300"/>
              </a:spcBef>
              <a:defRPr/>
            </a:lvl2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1F0A477-A1B5-F2A9-5718-DE22D5ED0F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ea typeface="Cambria Math" panose="02040503050406030204" pitchFamily="18" charset="0"/>
              </a:rPr>
              <a:t>Szalayné Tahy Zsuzsanna INFODIDACT 2022</a:t>
            </a:r>
            <a:endParaRPr lang="en-GB" dirty="0"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00" y="4406900"/>
            <a:ext cx="74160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</a:t>
            </a:r>
            <a:r>
              <a:rPr lang="hu-HU" dirty="0" err="1"/>
              <a:t>title</a:t>
            </a:r>
            <a:r>
              <a:rPr lang="hu-HU" dirty="0"/>
              <a:t> </a:t>
            </a:r>
            <a:r>
              <a:rPr lang="hu-HU" dirty="0" err="1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000" y="2906713"/>
            <a:ext cx="74160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6A8259A-0E11-D480-1FC5-8394373860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ea typeface="Cambria Math" panose="02040503050406030204" pitchFamily="18" charset="0"/>
              </a:rPr>
              <a:t>Szalayné Tahy Zsuzsanna INFODIDACT 2022</a:t>
            </a:r>
            <a:endParaRPr lang="en-GB" dirty="0"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00" y="284163"/>
            <a:ext cx="7416000" cy="1008000"/>
          </a:xfrm>
        </p:spPr>
        <p:txBody>
          <a:bodyPr/>
          <a:lstStyle/>
          <a:p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</a:t>
            </a:r>
            <a:r>
              <a:rPr lang="hu-HU" dirty="0" err="1"/>
              <a:t>title</a:t>
            </a:r>
            <a:r>
              <a:rPr lang="hu-HU" dirty="0"/>
              <a:t> </a:t>
            </a:r>
            <a:r>
              <a:rPr lang="hu-HU" dirty="0" err="1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2000" y="1415442"/>
            <a:ext cx="3672000" cy="49102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  <a:p>
            <a:pPr lvl="1"/>
            <a:r>
              <a:rPr lang="hu-HU" dirty="0" err="1"/>
              <a:t>Second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2"/>
            <a:r>
              <a:rPr lang="hu-HU" dirty="0" err="1"/>
              <a:t>Third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3"/>
            <a:r>
              <a:rPr lang="hu-HU" dirty="0" err="1"/>
              <a:t>Fourth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4"/>
            <a:r>
              <a:rPr lang="hu-HU" dirty="0" err="1"/>
              <a:t>Fifth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6000" y="1415442"/>
            <a:ext cx="3672000" cy="49102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  <a:p>
            <a:pPr lvl="1"/>
            <a:r>
              <a:rPr lang="hu-HU" dirty="0" err="1"/>
              <a:t>Second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2"/>
            <a:r>
              <a:rPr lang="hu-HU" dirty="0" err="1"/>
              <a:t>Third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3"/>
            <a:r>
              <a:rPr lang="hu-HU" dirty="0" err="1"/>
              <a:t>Fourth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4"/>
            <a:r>
              <a:rPr lang="hu-HU" dirty="0" err="1"/>
              <a:t>Fifth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en-US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2F572CD-E4D4-2086-0083-5DACBAB808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ea typeface="Cambria Math" panose="02040503050406030204" pitchFamily="18" charset="0"/>
              </a:rPr>
              <a:t>Szalayné Tahy Zsuzsanna INFODIDACT 2022</a:t>
            </a:r>
            <a:endParaRPr lang="en-GB" dirty="0"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00" y="284163"/>
            <a:ext cx="7416000" cy="1008000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</a:t>
            </a:r>
            <a:r>
              <a:rPr lang="hu-HU" dirty="0" err="1"/>
              <a:t>title</a:t>
            </a:r>
            <a:r>
              <a:rPr lang="hu-HU" dirty="0"/>
              <a:t> </a:t>
            </a:r>
            <a:r>
              <a:rPr lang="hu-HU" dirty="0" err="1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12000" y="1372275"/>
            <a:ext cx="3672000" cy="639762"/>
          </a:xfrm>
        </p:spPr>
        <p:txBody>
          <a:bodyPr anchor="ctr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000" y="2092148"/>
            <a:ext cx="3672000" cy="42209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  <a:p>
            <a:pPr lvl="1"/>
            <a:r>
              <a:rPr lang="hu-HU" dirty="0" err="1"/>
              <a:t>Second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2"/>
            <a:r>
              <a:rPr lang="hu-HU" dirty="0" err="1"/>
              <a:t>Third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3"/>
            <a:r>
              <a:rPr lang="hu-HU" dirty="0" err="1"/>
              <a:t>Fourth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4"/>
            <a:r>
              <a:rPr lang="hu-HU" dirty="0" err="1"/>
              <a:t>Fifth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256000" y="1372275"/>
            <a:ext cx="3672000" cy="639762"/>
          </a:xfrm>
        </p:spPr>
        <p:txBody>
          <a:bodyPr anchor="ctr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6000" y="2092148"/>
            <a:ext cx="3672000" cy="42209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23CF58FE-40D1-B4BD-7CC3-63B47A297D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ea typeface="Cambria Math" panose="02040503050406030204" pitchFamily="18" charset="0"/>
              </a:rPr>
              <a:t>Szalayné Tahy Zsuzsanna INFODIDACT 2022</a:t>
            </a:r>
            <a:endParaRPr lang="en-GB" dirty="0"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00" y="284163"/>
            <a:ext cx="7416000" cy="1008000"/>
          </a:xfrm>
        </p:spPr>
        <p:txBody>
          <a:bodyPr/>
          <a:lstStyle/>
          <a:p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</a:t>
            </a:r>
            <a:r>
              <a:rPr lang="hu-HU" dirty="0" err="1"/>
              <a:t>title</a:t>
            </a:r>
            <a:r>
              <a:rPr lang="hu-HU" dirty="0"/>
              <a:t> </a:t>
            </a:r>
            <a:r>
              <a:rPr lang="hu-HU" dirty="0" err="1"/>
              <a:t>style</a:t>
            </a:r>
            <a:endParaRPr lang="en-US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39495D75-DD7C-17FE-9E78-6BB2323C18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ea typeface="Cambria Math" panose="02040503050406030204" pitchFamily="18" charset="0"/>
              </a:rPr>
              <a:t>Szalayné Tahy Zsuzsanna INFODIDACT 2022</a:t>
            </a:r>
            <a:endParaRPr lang="en-GB" dirty="0"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>
            <a:extLst>
              <a:ext uri="{FF2B5EF4-FFF2-40B4-BE49-F238E27FC236}">
                <a16:creationId xmlns:a16="http://schemas.microsoft.com/office/drawing/2014/main" id="{4F804F97-1E22-F3C1-21D6-464FD94E4D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ea typeface="Cambria Math" panose="02040503050406030204" pitchFamily="18" charset="0"/>
              </a:rPr>
              <a:t>Szalayné Tahy Zsuzsanna INFODIDACT 2022</a:t>
            </a:r>
            <a:endParaRPr lang="en-GB" dirty="0"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00" y="273050"/>
            <a:ext cx="2988000" cy="1008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</a:t>
            </a:r>
            <a:r>
              <a:rPr lang="hu-HU" dirty="0" err="1"/>
              <a:t>title</a:t>
            </a:r>
            <a:r>
              <a:rPr lang="hu-HU" dirty="0"/>
              <a:t> </a:t>
            </a:r>
            <a:r>
              <a:rPr lang="hu-HU" dirty="0" err="1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8000" y="273050"/>
            <a:ext cx="4320000" cy="60400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000" y="1435100"/>
            <a:ext cx="2988000" cy="48409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BC80023-2DA6-9D39-5269-57AB3DAD18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ea typeface="Cambria Math" panose="02040503050406030204" pitchFamily="18" charset="0"/>
              </a:rPr>
              <a:t>Szalayné Tahy Zsuzsanna INFODIDACT 2022</a:t>
            </a:r>
            <a:endParaRPr lang="en-GB" dirty="0"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384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</a:t>
            </a:r>
            <a:r>
              <a:rPr lang="hu-HU" dirty="0" err="1"/>
              <a:t>title</a:t>
            </a:r>
            <a:r>
              <a:rPr lang="hu-HU" dirty="0"/>
              <a:t> </a:t>
            </a:r>
            <a:r>
              <a:rPr lang="hu-HU" dirty="0" err="1"/>
              <a:t>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384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384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C3EB903-B4A0-DBEB-647B-DF01934B80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ea typeface="Cambria Math" panose="02040503050406030204" pitchFamily="18" charset="0"/>
              </a:rPr>
              <a:t>Szalayné Tahy Zsuzsanna INFODIDACT 2022</a:t>
            </a:r>
            <a:endParaRPr lang="en-GB" dirty="0"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C6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Frame"/>
          <p:cNvSpPr/>
          <p:nvPr userDrawn="1"/>
        </p:nvSpPr>
        <p:spPr>
          <a:xfrm>
            <a:off x="178507" y="152400"/>
            <a:ext cx="8820000" cy="6552000"/>
          </a:xfrm>
          <a:prstGeom prst="roundRect">
            <a:avLst>
              <a:gd name="adj" fmla="val 1276"/>
            </a:avLst>
          </a:prstGeom>
          <a:solidFill>
            <a:srgbClr val="F0E8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TE-Gray"/>
          <p:cNvSpPr/>
          <p:nvPr userDrawn="1"/>
        </p:nvSpPr>
        <p:spPr>
          <a:xfrm>
            <a:off x="171243" y="271462"/>
            <a:ext cx="1188000" cy="6434138"/>
          </a:xfrm>
          <a:prstGeom prst="rect">
            <a:avLst/>
          </a:prstGeom>
          <a:gradFill>
            <a:gsLst>
              <a:gs pos="10000">
                <a:srgbClr val="C1C6C8"/>
              </a:gs>
              <a:gs pos="90000">
                <a:schemeClr val="bg1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extFrame"/>
          <p:cNvSpPr/>
          <p:nvPr userDrawn="1"/>
        </p:nvSpPr>
        <p:spPr>
          <a:xfrm>
            <a:off x="1476000" y="242144"/>
            <a:ext cx="7488000" cy="6156000"/>
          </a:xfrm>
          <a:prstGeom prst="roundRect">
            <a:avLst>
              <a:gd name="adj" fmla="val 848"/>
            </a:avLst>
          </a:prstGeom>
          <a:solidFill>
            <a:srgbClr val="FFFFFF">
              <a:alpha val="50196"/>
            </a:srgbClr>
          </a:solidFill>
          <a:ln w="9525">
            <a:gradFill>
              <a:gsLst>
                <a:gs pos="33000">
                  <a:srgbClr val="C1C6C8"/>
                </a:gs>
                <a:gs pos="67000">
                  <a:srgbClr val="F0EDD9"/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ELTE-Logo-block"/>
          <p:cNvSpPr/>
          <p:nvPr userDrawn="1"/>
        </p:nvSpPr>
        <p:spPr>
          <a:xfrm>
            <a:off x="177134" y="269788"/>
            <a:ext cx="1188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Bordo"/>
          <p:cNvSpPr/>
          <p:nvPr userDrawn="1"/>
        </p:nvSpPr>
        <p:spPr>
          <a:xfrm>
            <a:off x="169904" y="270510"/>
            <a:ext cx="1195200" cy="281940"/>
          </a:xfrm>
          <a:prstGeom prst="rect">
            <a:avLst/>
          </a:prstGeom>
          <a:solidFill>
            <a:srgbClr val="8A27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ELTE-kor"/>
          <p:cNvSpPr/>
          <p:nvPr userDrawn="1"/>
        </p:nvSpPr>
        <p:spPr>
          <a:xfrm>
            <a:off x="178507" y="1779864"/>
            <a:ext cx="1188000" cy="118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2000" y="1499992"/>
            <a:ext cx="7416000" cy="4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2000" y="284163"/>
            <a:ext cx="741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title style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26" y="555452"/>
            <a:ext cx="1188000" cy="1188000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9768" y="1802765"/>
            <a:ext cx="1044000" cy="1039833"/>
          </a:xfrm>
          <a:prstGeom prst="rect">
            <a:avLst/>
          </a:prstGeom>
        </p:spPr>
      </p:pic>
      <p:cxnSp>
        <p:nvCxnSpPr>
          <p:cNvPr id="26" name="Egyenes összekötő 25"/>
          <p:cNvCxnSpPr>
            <a:cxnSpLocks/>
          </p:cNvCxnSpPr>
          <p:nvPr userDrawn="1"/>
        </p:nvCxnSpPr>
        <p:spPr>
          <a:xfrm>
            <a:off x="180000" y="6519896"/>
            <a:ext cx="6120000" cy="0"/>
          </a:xfrm>
          <a:prstGeom prst="line">
            <a:avLst/>
          </a:prstGeom>
          <a:ln w="15875">
            <a:solidFill>
              <a:srgbClr val="8A27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Élőláb helye 9">
            <a:extLst>
              <a:ext uri="{FF2B5EF4-FFF2-40B4-BE49-F238E27FC236}">
                <a16:creationId xmlns:a16="http://schemas.microsoft.com/office/drawing/2014/main" id="{9ABE6B7A-AF07-3439-CB55-44B1FC4C83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264000" y="6519600"/>
            <a:ext cx="2880000" cy="338400"/>
          </a:xfrm>
          <a:prstGeom prst="round1Rect">
            <a:avLst>
              <a:gd name="adj" fmla="val 28261"/>
            </a:avLst>
          </a:prstGeom>
          <a:solidFill>
            <a:srgbClr val="8A2734"/>
          </a:solidFill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>
                <a:ea typeface="Cambria Math" panose="02040503050406030204" pitchFamily="18" charset="0"/>
              </a:rPr>
              <a:t>Szalayné Tahy Zsuzsanna INFODIDACT 2022</a:t>
            </a:r>
            <a:endParaRPr lang="en-GB" dirty="0">
              <a:ea typeface="Cambria Math" panose="020405030504060302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Calibri" panose="020F0502020204030204" pitchFamily="34" charset="0"/>
          <a:ea typeface="Cambria Math" panose="02040503050406030204" pitchFamily="18" charset="0"/>
          <a:cs typeface="Calibri" panose="020F0502020204030204" pitchFamily="34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52000" indent="-252000" algn="l" defTabSz="252000" rtl="0" fontAlgn="base">
        <a:spcBef>
          <a:spcPts val="3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Cambria Math" panose="02040503050406030204" pitchFamily="18" charset="0"/>
          <a:cs typeface="Calibri" panose="020F0502020204030204" pitchFamily="34" charset="0"/>
        </a:defRPr>
      </a:lvl1pPr>
      <a:lvl2pPr marL="504000" indent="-252000" algn="l" defTabSz="252000" rtl="0" fontAlgn="base">
        <a:spcBef>
          <a:spcPts val="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Cambria Math" panose="02040503050406030204" pitchFamily="18" charset="0"/>
          <a:cs typeface="Calibri" panose="020F0502020204030204" pitchFamily="34" charset="0"/>
        </a:defRPr>
      </a:lvl2pPr>
      <a:lvl3pPr marL="756000" indent="-252000" algn="l" defTabSz="252000" rtl="0" fontAlgn="base">
        <a:spcBef>
          <a:spcPts val="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Cambria Math" panose="02040503050406030204" pitchFamily="18" charset="0"/>
          <a:cs typeface="Calibri" panose="020F0502020204030204" pitchFamily="34" charset="0"/>
        </a:defRPr>
      </a:lvl3pPr>
      <a:lvl4pPr marL="1600200" indent="-228600" algn="l" defTabSz="252000" rtl="0" fontAlgn="base">
        <a:spcBef>
          <a:spcPts val="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Cambria Math" panose="02040503050406030204" pitchFamily="18" charset="0"/>
          <a:cs typeface="Calibri" panose="020F0502020204030204" pitchFamily="34" charset="0"/>
        </a:defRPr>
      </a:lvl4pPr>
      <a:lvl5pPr marL="2057400" indent="-228600" algn="l" defTabSz="252000" rtl="0" fontAlgn="base">
        <a:spcBef>
          <a:spcPts val="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Cambria Math" panose="02040503050406030204" pitchFamily="18" charset="0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ztzs@inf.elte.h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ztzs@inf.elte.h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3C49F41-A1CC-474B-BB94-BECAF0648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4331" y="1837593"/>
            <a:ext cx="7478868" cy="2055690"/>
          </a:xfrm>
        </p:spPr>
        <p:txBody>
          <a:bodyPr/>
          <a:lstStyle/>
          <a:p>
            <a:r>
              <a:rPr lang="hu-HU" sz="3600" dirty="0" err="1"/>
              <a:t>Teaching</a:t>
            </a:r>
            <a:r>
              <a:rPr lang="hu-HU" sz="3600" dirty="0"/>
              <a:t> Python </a:t>
            </a:r>
            <a:r>
              <a:rPr lang="hu-HU" sz="3600" dirty="0" err="1"/>
              <a:t>Considered</a:t>
            </a:r>
            <a:r>
              <a:rPr lang="hu-HU" sz="3600" dirty="0"/>
              <a:t> </a:t>
            </a:r>
            <a:r>
              <a:rPr lang="hu-HU" sz="3600" dirty="0" err="1"/>
              <a:t>Harmful</a:t>
            </a:r>
            <a:r>
              <a:rPr lang="hu-HU" sz="3600" dirty="0"/>
              <a:t>?</a:t>
            </a:r>
            <a:br>
              <a:rPr lang="hu-HU" sz="3600" dirty="0"/>
            </a:br>
            <a:r>
              <a:rPr lang="hu-HU" sz="3600" dirty="0"/>
              <a:t>A strukturált programozás Python nyelven tanítása káros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D107C34-7D33-47C0-8D17-99F1AF5DE4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Szalayné Tahy Zsuzsanna</a:t>
            </a:r>
            <a:br>
              <a:rPr lang="hu-HU" dirty="0"/>
            </a:br>
            <a:r>
              <a:rPr lang="hu-HU" dirty="0">
                <a:hlinkClick r:id="rId2"/>
              </a:rPr>
              <a:t>sztzs@inf.elte.hu</a:t>
            </a:r>
            <a:r>
              <a:rPr lang="hu-HU" dirty="0"/>
              <a:t> </a:t>
            </a:r>
            <a:br>
              <a:rPr lang="hu-HU" dirty="0"/>
            </a:br>
            <a:r>
              <a:rPr lang="hu-HU" dirty="0"/>
              <a:t>ELTE IK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75648ED-B3F7-E464-55A4-A88665FF4D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ea typeface="Cambria Math" panose="02040503050406030204" pitchFamily="18" charset="0"/>
              </a:rPr>
              <a:t>Szalayné Tahy Zsuzsanna INFODIDACT 2022</a:t>
            </a:r>
            <a:endParaRPr lang="en-GB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125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5F6D60-6248-9FD3-4878-96B45CBA7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Python </a:t>
            </a:r>
            <a:r>
              <a:rPr lang="hu-HU" sz="4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→?</a:t>
            </a:r>
            <a:r>
              <a:rPr lang="hu-HU" dirty="0"/>
              <a:t> Típusalgoritmus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DC737B2-648E-EEEB-A9E6-E7CA0E5B5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Algoritmus helyett függvények</a:t>
            </a:r>
          </a:p>
          <a:p>
            <a:pPr lvl="1"/>
            <a:r>
              <a:rPr lang="hu-HU" dirty="0"/>
              <a:t>Megszámlálás: </a:t>
            </a:r>
            <a:r>
              <a:rPr lang="hu-HU" dirty="0" err="1"/>
              <a:t>count</a:t>
            </a:r>
            <a:r>
              <a:rPr lang="hu-HU" dirty="0"/>
              <a:t>()</a:t>
            </a:r>
          </a:p>
          <a:p>
            <a:pPr lvl="1"/>
            <a:r>
              <a:rPr lang="hu-HU" dirty="0"/>
              <a:t>Másolás, kiválogatás: lambdakifejezéssel</a:t>
            </a:r>
          </a:p>
          <a:p>
            <a:pPr lvl="1"/>
            <a:r>
              <a:rPr lang="hu-HU" dirty="0"/>
              <a:t>Eldöntés: in operátor</a:t>
            </a:r>
          </a:p>
          <a:p>
            <a:pPr lvl="1"/>
            <a:r>
              <a:rPr lang="hu-HU" dirty="0"/>
              <a:t>Keresés, kiválasztás: index()</a:t>
            </a:r>
          </a:p>
          <a:p>
            <a:pPr lvl="1"/>
            <a:r>
              <a:rPr lang="hu-HU" dirty="0"/>
              <a:t>Összegzés: sum()</a:t>
            </a:r>
          </a:p>
          <a:p>
            <a:pPr lvl="1"/>
            <a:r>
              <a:rPr lang="hu-HU" dirty="0"/>
              <a:t>Szélsőérték kiválasztás: min(), </a:t>
            </a:r>
            <a:r>
              <a:rPr lang="hu-HU" dirty="0" err="1"/>
              <a:t>max</a:t>
            </a:r>
            <a:r>
              <a:rPr lang="hu-HU" dirty="0"/>
              <a:t>()</a:t>
            </a:r>
          </a:p>
          <a:p>
            <a:pPr lvl="1"/>
            <a:r>
              <a:rPr lang="hu-HU" dirty="0"/>
              <a:t>Rendezés: sort()</a:t>
            </a:r>
          </a:p>
          <a:p>
            <a:pPr lvl="1"/>
            <a:r>
              <a:rPr lang="hu-HU" dirty="0" err="1"/>
              <a:t>union</a:t>
            </a:r>
            <a:r>
              <a:rPr lang="hu-HU" dirty="0"/>
              <a:t>(), </a:t>
            </a:r>
            <a:r>
              <a:rPr lang="hu-HU" dirty="0" err="1"/>
              <a:t>set</a:t>
            </a:r>
            <a:r>
              <a:rPr lang="hu-HU" dirty="0"/>
              <a:t>(), </a:t>
            </a:r>
            <a:r>
              <a:rPr lang="hu-HU" dirty="0" err="1"/>
              <a:t>intersection</a:t>
            </a:r>
            <a:r>
              <a:rPr lang="hu-HU" dirty="0"/>
              <a:t>(), </a:t>
            </a:r>
            <a:r>
              <a:rPr lang="hu-HU" dirty="0" err="1"/>
              <a:t>difference</a:t>
            </a:r>
            <a:r>
              <a:rPr lang="hu-HU" dirty="0"/>
              <a:t>()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000C7AB2-1859-C8D4-6954-0117748ADC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ea typeface="Cambria Math" panose="02040503050406030204" pitchFamily="18" charset="0"/>
              </a:rPr>
              <a:t>Szalayné Tahy Zsuzsanna INFODIDACT 2022</a:t>
            </a:r>
            <a:endParaRPr lang="en-GB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3438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3D241CD-E2A9-C3C4-8E9C-2E8F9F65A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Python </a:t>
            </a:r>
            <a:r>
              <a:rPr lang="hu-HU" sz="4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→?</a:t>
            </a:r>
            <a:r>
              <a:rPr lang="hu-HU" dirty="0"/>
              <a:t> Típusalgoritmus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2ADB996-10BC-8AC8-9B9E-6DBF81BE1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Egyszerű esetekben függvény,</a:t>
            </a:r>
            <a:br>
              <a:rPr lang="hu-HU" dirty="0"/>
            </a:br>
            <a:r>
              <a:rPr lang="hu-HU" dirty="0"/>
              <a:t>összetett feltétellel algoritmus</a:t>
            </a:r>
          </a:p>
          <a:p>
            <a:pPr lvl="1"/>
            <a:r>
              <a:rPr lang="hu-HU" dirty="0"/>
              <a:t>Az összetett megoldás nem az egyszerű esetek gyakorlatára épül, hanem nyűg.</a:t>
            </a:r>
          </a:p>
          <a:p>
            <a:pPr lvl="1"/>
            <a:r>
              <a:rPr lang="hu-HU" dirty="0"/>
              <a:t>Összetett (feltételes) feladatok lebontása egyszerűekre Pl. kiválogatással.</a:t>
            </a:r>
          </a:p>
          <a:p>
            <a:pPr lvl="1"/>
            <a:r>
              <a:rPr lang="hu-HU" dirty="0"/>
              <a:t>Rendezés, unió… megoldása lambda kifejezéssel. (Nem kell érteni miért, csak formálisan alkalmazni.)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74E4F201-86AD-EF06-AD27-E85938C58F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ea typeface="Cambria Math" panose="02040503050406030204" pitchFamily="18" charset="0"/>
              </a:rPr>
              <a:t>Szalayné Tahy Zsuzsanna INFODIDACT 2022</a:t>
            </a:r>
            <a:endParaRPr lang="en-GB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66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BA52306-D7DF-E548-50F3-4507D8219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Függvény </a:t>
            </a:r>
            <a:r>
              <a:rPr lang="hu-HU" sz="4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→?</a:t>
            </a:r>
            <a:r>
              <a:rPr lang="hu-HU" dirty="0"/>
              <a:t> Típusalgoritmus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F1D97AF-21F5-E27A-8B52-398721FE8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Ahogy csináljuk, úgy csinálja a gép is</a:t>
            </a:r>
          </a:p>
          <a:p>
            <a:pPr lvl="1"/>
            <a:r>
              <a:rPr lang="hu-HU" dirty="0"/>
              <a:t>Megszámlálás</a:t>
            </a:r>
          </a:p>
          <a:p>
            <a:pPr lvl="1"/>
            <a:r>
              <a:rPr lang="hu-HU" dirty="0"/>
              <a:t>Másolás, kiválogatás</a:t>
            </a:r>
          </a:p>
          <a:p>
            <a:r>
              <a:rPr lang="hu-HU" dirty="0"/>
              <a:t>Másképp nézzük</a:t>
            </a:r>
          </a:p>
          <a:p>
            <a:pPr lvl="1"/>
            <a:r>
              <a:rPr lang="hu-HU" dirty="0"/>
              <a:t>Összegzés helyiérték szerint</a:t>
            </a:r>
          </a:p>
          <a:p>
            <a:pPr lvl="1"/>
            <a:r>
              <a:rPr lang="hu-HU" dirty="0"/>
              <a:t>Eldöntés, keresés, „ránézésre”, szkennelés</a:t>
            </a:r>
          </a:p>
          <a:p>
            <a:pPr lvl="1"/>
            <a:r>
              <a:rPr lang="hu-HU" dirty="0"/>
              <a:t>Szélsőérték kiválasztás mércével, bináris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645A902E-06F1-DE69-0976-3EC56E3CA1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ea typeface="Cambria Math" panose="02040503050406030204" pitchFamily="18" charset="0"/>
              </a:rPr>
              <a:t>Szalayné Tahy Zsuzsanna INFODIDACT 2022</a:t>
            </a:r>
            <a:endParaRPr lang="en-GB" dirty="0">
              <a:ea typeface="Cambria Math" panose="02040503050406030204" pitchFamily="18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FF378E2-B78D-18A7-9852-EC9243A431BB}"/>
              </a:ext>
            </a:extLst>
          </p:cNvPr>
          <p:cNvSpPr txBox="1"/>
          <p:nvPr/>
        </p:nvSpPr>
        <p:spPr>
          <a:xfrm>
            <a:off x="3574170" y="4786068"/>
            <a:ext cx="1800000" cy="1522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72000" tIns="46800" rIns="72000" bIns="46800" rtlCol="0" anchor="ctr" anchorCtr="0">
            <a:spAutoFit/>
          </a:bodyPr>
          <a:lstStyle/>
          <a:p>
            <a:r>
              <a:rPr lang="hu-H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MMMMMMMMMMM</a:t>
            </a:r>
          </a:p>
          <a:p>
            <a:r>
              <a:rPr lang="hu-H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MMMMMMMMMMM</a:t>
            </a:r>
          </a:p>
          <a:p>
            <a:r>
              <a:rPr lang="hu-H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MMMMMMMMMMM</a:t>
            </a:r>
          </a:p>
          <a:p>
            <a:r>
              <a:rPr lang="hu-H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MMMWMMMMMMM</a:t>
            </a:r>
          </a:p>
          <a:p>
            <a:r>
              <a:rPr lang="hu-H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MMMMMMMMMMM</a:t>
            </a:r>
          </a:p>
        </p:txBody>
      </p:sp>
      <p:graphicFrame>
        <p:nvGraphicFramePr>
          <p:cNvPr id="7" name="Táblázat 7">
            <a:extLst>
              <a:ext uri="{FF2B5EF4-FFF2-40B4-BE49-F238E27FC236}">
                <a16:creationId xmlns:a16="http://schemas.microsoft.com/office/drawing/2014/main" id="{B4F340B3-139E-2AE6-37CE-DF9DF1681F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56034"/>
              </p:ext>
            </p:extLst>
          </p:nvPr>
        </p:nvGraphicFramePr>
        <p:xfrm>
          <a:off x="2099785" y="4785468"/>
          <a:ext cx="1044000" cy="152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61000">
                  <a:extLst>
                    <a:ext uri="{9D8B030D-6E8A-4147-A177-3AD203B41FA5}">
                      <a16:colId xmlns:a16="http://schemas.microsoft.com/office/drawing/2014/main" val="2213178868"/>
                    </a:ext>
                  </a:extLst>
                </a:gridCol>
                <a:gridCol w="261000">
                  <a:extLst>
                    <a:ext uri="{9D8B030D-6E8A-4147-A177-3AD203B41FA5}">
                      <a16:colId xmlns:a16="http://schemas.microsoft.com/office/drawing/2014/main" val="303618083"/>
                    </a:ext>
                  </a:extLst>
                </a:gridCol>
                <a:gridCol w="261000">
                  <a:extLst>
                    <a:ext uri="{9D8B030D-6E8A-4147-A177-3AD203B41FA5}">
                      <a16:colId xmlns:a16="http://schemas.microsoft.com/office/drawing/2014/main" val="1493246728"/>
                    </a:ext>
                  </a:extLst>
                </a:gridCol>
                <a:gridCol w="261000">
                  <a:extLst>
                    <a:ext uri="{9D8B030D-6E8A-4147-A177-3AD203B41FA5}">
                      <a16:colId xmlns:a16="http://schemas.microsoft.com/office/drawing/2014/main" val="2874699312"/>
                    </a:ext>
                  </a:extLst>
                </a:gridCol>
              </a:tblGrid>
              <a:tr h="302400">
                <a:tc>
                  <a:txBody>
                    <a:bodyPr/>
                    <a:lstStyle/>
                    <a:p>
                      <a:pPr algn="ctr"/>
                      <a:endParaRPr lang="hu-HU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134875"/>
                  </a:ext>
                </a:extLst>
              </a:tr>
              <a:tr h="302400">
                <a:tc>
                  <a:txBody>
                    <a:bodyPr/>
                    <a:lstStyle/>
                    <a:p>
                      <a:pPr algn="ctr"/>
                      <a:endParaRPr lang="hu-HU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hu-HU" sz="2000" b="1" kern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hu-HU" sz="2000" b="1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hu-HU" sz="2000" b="1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308354"/>
                  </a:ext>
                </a:extLst>
              </a:tr>
              <a:tr h="302400">
                <a:tc>
                  <a:txBody>
                    <a:bodyPr/>
                    <a:lstStyle/>
                    <a:p>
                      <a:pPr algn="ctr"/>
                      <a:endParaRPr lang="hu-HU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91771"/>
                  </a:ext>
                </a:extLst>
              </a:tr>
              <a:tr h="302400"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001065"/>
                  </a:ext>
                </a:extLst>
              </a:tr>
              <a:tr h="302400"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874932"/>
                  </a:ext>
                </a:extLst>
              </a:tr>
            </a:tbl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44ED69C8-1C82-720E-8E67-E4A1C27049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6214037"/>
              </p:ext>
            </p:extLst>
          </p:nvPr>
        </p:nvGraphicFramePr>
        <p:xfrm>
          <a:off x="5804555" y="4786068"/>
          <a:ext cx="2340000" cy="15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9966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Graphic spid="10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7A8F738-9203-A282-A801-77A086693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Összegzés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739F4F3-6FD8-7493-7167-C1C0C8CF4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00B050"/>
              </a:buClr>
            </a:pPr>
            <a:r>
              <a:rPr lang="hu-HU" dirty="0"/>
              <a:t>Python jó programozás tanuláshoz</a:t>
            </a:r>
          </a:p>
          <a:p>
            <a:pPr lvl="1">
              <a:buClr>
                <a:srgbClr val="00B050"/>
              </a:buClr>
            </a:pPr>
            <a:r>
              <a:rPr lang="hu-HU" dirty="0"/>
              <a:t>Teljesen kezdőnek, érdeklődés felkeltésére</a:t>
            </a:r>
          </a:p>
          <a:p>
            <a:pPr lvl="1">
              <a:buClr>
                <a:srgbClr val="00B050"/>
              </a:buClr>
            </a:pPr>
            <a:r>
              <a:rPr lang="hu-HU" dirty="0"/>
              <a:t>Aki már tudja a gépet/billentyűzetet használni</a:t>
            </a:r>
          </a:p>
          <a:p>
            <a:pPr>
              <a:buClr>
                <a:srgbClr val="00B050"/>
              </a:buClr>
            </a:pPr>
            <a:r>
              <a:rPr lang="hu-HU" dirty="0"/>
              <a:t>Python jó </a:t>
            </a:r>
            <a:r>
              <a:rPr lang="hu-HU"/>
              <a:t>felhasználói alkalmazás</a:t>
            </a:r>
            <a:endParaRPr lang="hu-HU" dirty="0"/>
          </a:p>
          <a:p>
            <a:pPr lvl="1">
              <a:buClr>
                <a:srgbClr val="00B050"/>
              </a:buClr>
            </a:pPr>
            <a:r>
              <a:rPr lang="hu-HU" dirty="0"/>
              <a:t>Mint a táblázatkezelő, csak más területeken</a:t>
            </a:r>
          </a:p>
          <a:p>
            <a:pPr>
              <a:buClr>
                <a:srgbClr val="FF0000"/>
              </a:buClr>
            </a:pPr>
            <a:r>
              <a:rPr lang="hu-HU" dirty="0"/>
              <a:t>Python nem alkalmas</a:t>
            </a:r>
          </a:p>
          <a:p>
            <a:pPr lvl="1">
              <a:buClr>
                <a:srgbClr val="FF0000"/>
              </a:buClr>
            </a:pPr>
            <a:r>
              <a:rPr lang="hu-HU" dirty="0"/>
              <a:t>az adat, adattípus fogalmának, megértésére tanítására</a:t>
            </a:r>
          </a:p>
          <a:p>
            <a:pPr lvl="1">
              <a:buClr>
                <a:srgbClr val="FF0000"/>
              </a:buClr>
            </a:pPr>
            <a:r>
              <a:rPr lang="hu-HU" dirty="0"/>
              <a:t>a ciklusok típusainak megtanítására</a:t>
            </a:r>
          </a:p>
          <a:p>
            <a:pPr lvl="1">
              <a:buClr>
                <a:srgbClr val="FF0000"/>
              </a:buClr>
            </a:pPr>
            <a:r>
              <a:rPr lang="hu-HU" dirty="0"/>
              <a:t>a strukturált programozás típusalgoritmusainak megtanulására (mert nincs adatsorozata)</a:t>
            </a:r>
          </a:p>
          <a:p>
            <a:pPr>
              <a:buClr>
                <a:srgbClr val="FF0000"/>
              </a:buClr>
            </a:pPr>
            <a:r>
              <a:rPr lang="hu-HU" dirty="0"/>
              <a:t>A Python nem alkalmas a </a:t>
            </a:r>
            <a:r>
              <a:rPr lang="hu-HU" dirty="0" err="1"/>
              <a:t>DigitProg</a:t>
            </a:r>
            <a:r>
              <a:rPr lang="hu-HU" dirty="0"/>
              <a:t> 9-11. tantervi követelményeinek tanítására.</a:t>
            </a:r>
          </a:p>
          <a:p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1900164-C2C8-CAA5-4594-7754922A00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ea typeface="Cambria Math" panose="02040503050406030204" pitchFamily="18" charset="0"/>
              </a:rPr>
              <a:t>Szalayné Tahy Zsuzsanna INFODIDACT 2022</a:t>
            </a:r>
            <a:endParaRPr lang="en-GB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3838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FC402C-AFFD-327D-5D92-CF0A6F12B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Kell a strukturált programozás?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27E3A63-EBAF-F8E1-598C-B3A8CB681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Középiskola: előzmény és folytatás</a:t>
            </a:r>
          </a:p>
          <a:p>
            <a:r>
              <a:rPr lang="hu-HU" dirty="0"/>
              <a:t>Más tantárgyakban</a:t>
            </a:r>
          </a:p>
          <a:p>
            <a:pPr lvl="1"/>
            <a:r>
              <a:rPr lang="hu-HU" dirty="0"/>
              <a:t>Biológia: víz, kémia: H</a:t>
            </a:r>
            <a:r>
              <a:rPr lang="hu-HU" baseline="-25000" dirty="0"/>
              <a:t>2</a:t>
            </a:r>
            <a:r>
              <a:rPr lang="hu-HU" dirty="0"/>
              <a:t>O?</a:t>
            </a:r>
          </a:p>
          <a:p>
            <a:pPr lvl="1"/>
            <a:r>
              <a:rPr lang="hu-HU" dirty="0"/>
              <a:t>Fizika: atommodell, csillagászat</a:t>
            </a:r>
          </a:p>
          <a:p>
            <a:r>
              <a:rPr lang="hu-HU" dirty="0"/>
              <a:t>Digitális kultúra (Informatika)</a:t>
            </a:r>
          </a:p>
          <a:p>
            <a:pPr lvl="1"/>
            <a:r>
              <a:rPr lang="hu-HU" dirty="0"/>
              <a:t>Mit jelent, hogy digitális?</a:t>
            </a:r>
          </a:p>
          <a:p>
            <a:pPr lvl="1"/>
            <a:r>
              <a:rPr lang="hu-HU" dirty="0"/>
              <a:t>Hol van a </a:t>
            </a:r>
            <a:r>
              <a:rPr lang="hu-HU" dirty="0" err="1"/>
              <a:t>telóban</a:t>
            </a:r>
            <a:r>
              <a:rPr lang="hu-HU" dirty="0"/>
              <a:t> a </a:t>
            </a:r>
            <a:r>
              <a:rPr lang="hu-HU" dirty="0" err="1"/>
              <a:t>digit</a:t>
            </a:r>
            <a:r>
              <a:rPr lang="hu-HU" dirty="0"/>
              <a:t>?</a:t>
            </a:r>
          </a:p>
          <a:p>
            <a:pPr lvl="1"/>
            <a:r>
              <a:rPr lang="hu-HU" dirty="0"/>
              <a:t>Mi a közös a LED, a hőmérő, a konzol alkalmazás és a VR szemüveg működésében?</a:t>
            </a:r>
          </a:p>
          <a:p>
            <a:r>
              <a:rPr lang="hu-HU" dirty="0"/>
              <a:t>Homo sapiens </a:t>
            </a:r>
            <a:r>
              <a:rPr lang="hu-HU" sz="32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→ megértésre képes</a:t>
            </a:r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F1835CD5-4120-4CD5-5DF1-679ABEF916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ea typeface="Cambria Math" panose="02040503050406030204" pitchFamily="18" charset="0"/>
              </a:rPr>
              <a:t>Szalayné Tahy Zsuzsanna INFODIDACT 2022</a:t>
            </a:r>
            <a:endParaRPr lang="en-GB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434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3C49F41-A1CC-474B-BB94-BECAF06489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Köszönöm a figyelmet!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D107C34-7D33-47C0-8D17-99F1AF5DE4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Szalayné Tahy Zsuzsanna</a:t>
            </a:r>
            <a:br>
              <a:rPr lang="hu-HU" dirty="0"/>
            </a:br>
            <a:r>
              <a:rPr lang="hu-HU" dirty="0">
                <a:hlinkClick r:id="rId2"/>
              </a:rPr>
              <a:t>sztzs@inf.elte.hu</a:t>
            </a:r>
            <a:r>
              <a:rPr lang="hu-HU" dirty="0"/>
              <a:t> </a:t>
            </a:r>
            <a:br>
              <a:rPr lang="hu-HU" dirty="0"/>
            </a:br>
            <a:r>
              <a:rPr lang="hu-HU" dirty="0"/>
              <a:t>ELTE IK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2C2CC02-3524-4FAC-95F2-C3099FE839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prstGeom prst="round1Rect">
            <a:avLst>
              <a:gd name="adj" fmla="val 24411"/>
            </a:avLst>
          </a:prstGeom>
        </p:spPr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Zsuzsanna INFODIDACT 2022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02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E967F9A-7BF0-4194-BA9E-2A2C7F02C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Python nyelv szerepe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C33B66F-694D-42B7-A9D6-27D397C86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OOP, dinamikus adatkezelés</a:t>
            </a:r>
          </a:p>
          <a:p>
            <a:r>
              <a:rPr lang="hu-HU" dirty="0"/>
              <a:t>Kész modulok, bővíthetőség</a:t>
            </a:r>
          </a:p>
          <a:p>
            <a:r>
              <a:rPr lang="hu-HU" dirty="0" err="1"/>
              <a:t>Interpreter</a:t>
            </a:r>
            <a:endParaRPr lang="hu-HU" dirty="0"/>
          </a:p>
          <a:p>
            <a:r>
              <a:rPr lang="hu-HU" dirty="0"/>
              <a:t>Ipari felhasználás</a:t>
            </a:r>
          </a:p>
          <a:p>
            <a:pPr lvl="1"/>
            <a:r>
              <a:rPr lang="hu-HU" dirty="0"/>
              <a:t>Prototípus készítés</a:t>
            </a:r>
          </a:p>
          <a:p>
            <a:pPr lvl="1"/>
            <a:r>
              <a:rPr lang="hu-HU" dirty="0"/>
              <a:t>Mesterséges intelligencia</a:t>
            </a:r>
          </a:p>
          <a:p>
            <a:pPr lvl="1"/>
            <a:r>
              <a:rPr lang="hu-HU" dirty="0"/>
              <a:t>Robotika, </a:t>
            </a:r>
            <a:r>
              <a:rPr lang="hu-HU" dirty="0" err="1"/>
              <a:t>IoT</a:t>
            </a:r>
            <a:endParaRPr lang="hu-HU" dirty="0"/>
          </a:p>
          <a:p>
            <a:r>
              <a:rPr lang="hu-HU" dirty="0"/>
              <a:t>Ismerkedés a programozással (kezdőknek)</a:t>
            </a:r>
          </a:p>
          <a:p>
            <a:pPr lvl="1"/>
            <a:r>
              <a:rPr lang="hu-HU" dirty="0"/>
              <a:t>Felhasználóbarát utasítások</a:t>
            </a:r>
          </a:p>
          <a:p>
            <a:pPr lvl="1"/>
            <a:r>
              <a:rPr lang="hu-HU" dirty="0"/>
              <a:t>Divat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5911D956-BEA4-49F3-9FC2-71EC9A2C34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 flipH="1">
            <a:off x="6264000" y="6519896"/>
            <a:ext cx="2880000" cy="338104"/>
          </a:xfrm>
        </p:spPr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Zsuzsanna INFODIDACT 2022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9231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F655109-BDA3-8B42-9C4E-FC0FCA193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Python – Tanítás</a:t>
            </a:r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8211FF8A-E237-AB68-5D17-68AA8E5744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Python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C8343FB-A3B6-B5F9-F5F9-7496AD1D586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/>
              <a:t>Informatika szakon egyetemi előkészítők</a:t>
            </a:r>
          </a:p>
          <a:p>
            <a:r>
              <a:rPr lang="hu-HU" dirty="0" err="1"/>
              <a:t>Bprof</a:t>
            </a:r>
            <a:r>
              <a:rPr lang="hu-HU" dirty="0"/>
              <a:t>, OKJ első </a:t>
            </a:r>
            <a:r>
              <a:rPr lang="hu-HU" dirty="0" err="1"/>
              <a:t>prognyelv</a:t>
            </a:r>
            <a:endParaRPr lang="hu-HU" dirty="0"/>
          </a:p>
          <a:p>
            <a:r>
              <a:rPr lang="hu-HU" dirty="0"/>
              <a:t>Nem informatikus szakon alap + használt modulok</a:t>
            </a:r>
          </a:p>
          <a:p>
            <a:r>
              <a:rPr lang="hu-HU" dirty="0"/>
              <a:t>ICDL: Kódolási ismeretek (Python)</a:t>
            </a:r>
          </a:p>
          <a:p>
            <a:endParaRPr lang="hu-HU" dirty="0"/>
          </a:p>
          <a:p>
            <a:r>
              <a:rPr lang="hu-HU" dirty="0"/>
              <a:t>Digitális kultúra 9–11</a:t>
            </a:r>
          </a:p>
          <a:p>
            <a:endParaRPr lang="hu-HU" dirty="0"/>
          </a:p>
        </p:txBody>
      </p:sp>
      <p:sp>
        <p:nvSpPr>
          <p:cNvPr id="7" name="Szöveg helye 6">
            <a:extLst>
              <a:ext uri="{FF2B5EF4-FFF2-40B4-BE49-F238E27FC236}">
                <a16:creationId xmlns:a16="http://schemas.microsoft.com/office/drawing/2014/main" id="{F31EC61A-1210-08D8-F9A5-C6B8D13E56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/>
              <a:t>Nem Python</a:t>
            </a:r>
          </a:p>
        </p:txBody>
      </p:sp>
      <p:sp>
        <p:nvSpPr>
          <p:cNvPr id="8" name="Tartalom helye 7">
            <a:extLst>
              <a:ext uri="{FF2B5EF4-FFF2-40B4-BE49-F238E27FC236}">
                <a16:creationId xmlns:a16="http://schemas.microsoft.com/office/drawing/2014/main" id="{B2ADD8C2-E770-8DC2-83EC-4178ACFE6BF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dirty="0"/>
              <a:t>Informatika egyetemi szak</a:t>
            </a:r>
          </a:p>
          <a:p>
            <a:pPr lvl="1"/>
            <a:r>
              <a:rPr lang="hu-HU" dirty="0"/>
              <a:t>C, C++, C#, Saját modell</a:t>
            </a:r>
          </a:p>
          <a:p>
            <a:r>
              <a:rPr lang="hu-HU" dirty="0"/>
              <a:t>Kezdő nyelv</a:t>
            </a:r>
          </a:p>
          <a:p>
            <a:pPr lvl="1"/>
            <a:r>
              <a:rPr lang="hu-HU" dirty="0"/>
              <a:t>Társasjáték (Robot Teknősök)</a:t>
            </a:r>
          </a:p>
          <a:p>
            <a:pPr lvl="1"/>
            <a:r>
              <a:rPr lang="hu-HU" dirty="0"/>
              <a:t>Online robot játékok</a:t>
            </a:r>
          </a:p>
          <a:p>
            <a:pPr lvl="1"/>
            <a:r>
              <a:rPr lang="hu-HU" dirty="0"/>
              <a:t>Padlórobotok</a:t>
            </a:r>
          </a:p>
          <a:p>
            <a:pPr lvl="1"/>
            <a:r>
              <a:rPr lang="hu-HU" dirty="0"/>
              <a:t>Blokk nyelv, </a:t>
            </a:r>
            <a:r>
              <a:rPr lang="hu-HU" dirty="0" err="1"/>
              <a:t>Scratch</a:t>
            </a:r>
            <a:endParaRPr lang="hu-HU" dirty="0"/>
          </a:p>
          <a:p>
            <a:pPr lvl="1"/>
            <a:r>
              <a:rPr lang="hu-HU" dirty="0" err="1"/>
              <a:t>Micro:bit</a:t>
            </a:r>
            <a:endParaRPr lang="hu-HU" dirty="0"/>
          </a:p>
          <a:p>
            <a:r>
              <a:rPr lang="hu-HU" dirty="0"/>
              <a:t>Digitális kultúra …–8 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1CA6799A-E8FB-176B-FBA5-349B3161CB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ea typeface="Cambria Math" panose="02040503050406030204" pitchFamily="18" charset="0"/>
              </a:rPr>
              <a:t>Szalayné Tahy Zsuzsanna INFODIDACT 2022</a:t>
            </a:r>
            <a:endParaRPr lang="en-GB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7285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>
            <a:extLst>
              <a:ext uri="{FF2B5EF4-FFF2-40B4-BE49-F238E27FC236}">
                <a16:creationId xmlns:a16="http://schemas.microsoft.com/office/drawing/2014/main" id="{3C6BE0D1-0E6C-0B36-5CA7-A43521609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DigitProg</a:t>
            </a:r>
            <a:r>
              <a:rPr lang="hu-HU" dirty="0"/>
              <a:t> 9 – hozott ismeretek</a:t>
            </a:r>
          </a:p>
        </p:txBody>
      </p:sp>
      <p:sp>
        <p:nvSpPr>
          <p:cNvPr id="9" name="Tartalom helye 8">
            <a:extLst>
              <a:ext uri="{FF2B5EF4-FFF2-40B4-BE49-F238E27FC236}">
                <a16:creationId xmlns:a16="http://schemas.microsoft.com/office/drawing/2014/main" id="{C2084601-CB0D-FAA1-3CBF-12C3A21BF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NAT 2012:</a:t>
            </a:r>
          </a:p>
          <a:p>
            <a:pPr lvl="1"/>
            <a:r>
              <a:rPr lang="hu-HU" dirty="0"/>
              <a:t>Táblázatkezelés?</a:t>
            </a:r>
          </a:p>
          <a:p>
            <a:pPr lvl="1"/>
            <a:r>
              <a:rPr lang="hu-HU" dirty="0" err="1"/>
              <a:t>Imagine</a:t>
            </a:r>
            <a:r>
              <a:rPr lang="hu-HU" dirty="0"/>
              <a:t> </a:t>
            </a:r>
            <a:r>
              <a:rPr lang="hu-HU" dirty="0" err="1"/>
              <a:t>Logo</a:t>
            </a:r>
            <a:r>
              <a:rPr lang="hu-HU" dirty="0"/>
              <a:t>?</a:t>
            </a:r>
          </a:p>
          <a:p>
            <a:pPr lvl="1"/>
            <a:r>
              <a:rPr lang="hu-HU" dirty="0"/>
              <a:t>Digitális témahét?</a:t>
            </a:r>
          </a:p>
          <a:p>
            <a:pPr lvl="1"/>
            <a:r>
              <a:rPr lang="hu-HU" dirty="0"/>
              <a:t>Külső képzések?</a:t>
            </a:r>
          </a:p>
          <a:p>
            <a:r>
              <a:rPr lang="hu-HU" dirty="0"/>
              <a:t>NAT 2020:</a:t>
            </a:r>
          </a:p>
          <a:p>
            <a:pPr lvl="1"/>
            <a:r>
              <a:rPr lang="hu-HU" dirty="0" err="1"/>
              <a:t>Scratch</a:t>
            </a:r>
            <a:endParaRPr lang="hu-HU" dirty="0"/>
          </a:p>
          <a:p>
            <a:pPr lvl="1"/>
            <a:r>
              <a:rPr lang="hu-HU" dirty="0" err="1"/>
              <a:t>Micro:bit</a:t>
            </a:r>
            <a:endParaRPr lang="hu-HU" dirty="0"/>
          </a:p>
          <a:p>
            <a:pPr lvl="1"/>
            <a:r>
              <a:rPr lang="hu-HU" dirty="0"/>
              <a:t>Algoritmizálás</a:t>
            </a:r>
          </a:p>
          <a:p>
            <a:pPr lvl="1"/>
            <a:r>
              <a:rPr lang="hu-HU" dirty="0"/>
              <a:t>Padlórobotok…</a:t>
            </a:r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88BD454A-A264-44D8-FDA3-4A115B11CA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ea typeface="Cambria Math" panose="02040503050406030204" pitchFamily="18" charset="0"/>
              </a:rPr>
              <a:t>Szalayné Tahy Zsuzsanna INFODIDACT 2022</a:t>
            </a:r>
            <a:endParaRPr lang="en-GB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1328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73921DD-B750-B64B-2664-39954B4FF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Középiskolai programozás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BDC2B3FE-1BD3-F243-5987-1F227B39AF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Egyedi tanterv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9DB754F-24A6-C894-1DC1-ADC08C4BC92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/>
              <a:t>Szakközépiskola (minimális)</a:t>
            </a:r>
          </a:p>
          <a:p>
            <a:r>
              <a:rPr lang="hu-HU" dirty="0"/>
              <a:t>Arany János Tehetség program</a:t>
            </a:r>
          </a:p>
          <a:p>
            <a:pPr lvl="1"/>
            <a:r>
              <a:rPr lang="hu-HU" dirty="0"/>
              <a:t>Felzárkóztatás</a:t>
            </a:r>
          </a:p>
          <a:p>
            <a:pPr lvl="1"/>
            <a:r>
              <a:rPr lang="hu-HU" dirty="0"/>
              <a:t>EDCL</a:t>
            </a:r>
          </a:p>
          <a:p>
            <a:endParaRPr lang="hu-HU" dirty="0"/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2791C00D-57E7-07AC-7522-B4BBE6A8D7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/>
              <a:t>Digitális kultúra 9-11</a:t>
            </a:r>
          </a:p>
        </p:txBody>
      </p:sp>
      <p:sp>
        <p:nvSpPr>
          <p:cNvPr id="7" name="Tartalom helye 6">
            <a:extLst>
              <a:ext uri="{FF2B5EF4-FFF2-40B4-BE49-F238E27FC236}">
                <a16:creationId xmlns:a16="http://schemas.microsoft.com/office/drawing/2014/main" id="{C2591957-A8F6-793D-6FED-16EFCB68456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dirty="0"/>
              <a:t>Gimnázium</a:t>
            </a:r>
          </a:p>
          <a:p>
            <a:r>
              <a:rPr lang="hu-HU" dirty="0"/>
              <a:t>Nem szakmai szakgimnázium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320C66A6-D64E-954C-BB2F-1A44EC4B7F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ea typeface="Cambria Math" panose="02040503050406030204" pitchFamily="18" charset="0"/>
              </a:rPr>
              <a:t>Szalayné Tahy Zsuzsanna INFODIDACT 2022</a:t>
            </a:r>
            <a:endParaRPr lang="en-GB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6850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>
            <a:extLst>
              <a:ext uri="{FF2B5EF4-FFF2-40B4-BE49-F238E27FC236}">
                <a16:creationId xmlns:a16="http://schemas.microsoft.com/office/drawing/2014/main" id="{2B9FB4E8-6219-0939-22F1-4BEA1FBB3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Digit</a:t>
            </a:r>
            <a:r>
              <a:rPr lang="hu-HU" dirty="0"/>
              <a:t> </a:t>
            </a:r>
            <a:r>
              <a:rPr lang="hu-HU" dirty="0" err="1"/>
              <a:t>Prog</a:t>
            </a:r>
            <a:r>
              <a:rPr lang="hu-HU" dirty="0"/>
              <a:t> 9–11 tanterv </a:t>
            </a:r>
          </a:p>
        </p:txBody>
      </p:sp>
      <p:sp>
        <p:nvSpPr>
          <p:cNvPr id="9" name="Tartalom helye 8">
            <a:extLst>
              <a:ext uri="{FF2B5EF4-FFF2-40B4-BE49-F238E27FC236}">
                <a16:creationId xmlns:a16="http://schemas.microsoft.com/office/drawing/2014/main" id="{7E55F238-41DB-03AB-B311-151F7BE45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Strukturált programozás alapjai</a:t>
            </a:r>
          </a:p>
          <a:p>
            <a:pPr lvl="1"/>
            <a:r>
              <a:rPr lang="hu-HU" dirty="0"/>
              <a:t>Adattípusok, vezérlési struktúrák</a:t>
            </a:r>
          </a:p>
          <a:p>
            <a:pPr lvl="1"/>
            <a:r>
              <a:rPr lang="hu-HU" dirty="0"/>
              <a:t>Típusalgoritmusok, adatsorozatok</a:t>
            </a:r>
          </a:p>
          <a:p>
            <a:r>
              <a:rPr lang="hu-HU" dirty="0"/>
              <a:t>Strukturálatlan algoritmus (?)</a:t>
            </a:r>
          </a:p>
          <a:p>
            <a:r>
              <a:rPr lang="hu-HU" dirty="0"/>
              <a:t>OOP alapjai</a:t>
            </a:r>
          </a:p>
          <a:p>
            <a:pPr lvl="1"/>
            <a:r>
              <a:rPr lang="hu-HU" dirty="0"/>
              <a:t>Osztály, objektum</a:t>
            </a:r>
          </a:p>
          <a:p>
            <a:pPr lvl="1"/>
            <a:r>
              <a:rPr lang="hu-HU" dirty="0"/>
              <a:t>Grafikus képernyő eseményei</a:t>
            </a:r>
          </a:p>
          <a:p>
            <a:pPr lvl="1"/>
            <a:r>
              <a:rPr lang="hu-HU" dirty="0"/>
              <a:t>Grafikus alkalmazás objektumainak tulajdonságai</a:t>
            </a:r>
          </a:p>
          <a:p>
            <a:endParaRPr lang="hu-HU" dirty="0"/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2FA6CB01-CD2C-AA8D-547C-B8625E40C0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ea typeface="Cambria Math" panose="02040503050406030204" pitchFamily="18" charset="0"/>
              </a:rPr>
              <a:t>Szalayné Tahy Zsuzsanna INFODIDACT 2022</a:t>
            </a:r>
            <a:endParaRPr lang="en-GB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844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4A30581-3247-38E9-9CB1-76F8EA219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Python </a:t>
            </a:r>
            <a:r>
              <a:rPr lang="hu-HU" sz="4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→?</a:t>
            </a:r>
            <a:r>
              <a:rPr lang="hu-HU" dirty="0"/>
              <a:t> algoritmus tervezés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7EF9C91-F4E4-8A5C-4339-6A9723E71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Pszeudokódban</a:t>
            </a:r>
            <a:r>
              <a:rPr lang="hu-HU" dirty="0"/>
              <a:t>: </a:t>
            </a:r>
            <a:r>
              <a:rPr lang="hu-HU" dirty="0" err="1"/>
              <a:t>elif</a:t>
            </a:r>
            <a:r>
              <a:rPr lang="hu-HU" dirty="0"/>
              <a:t> </a:t>
            </a:r>
            <a:r>
              <a:rPr lang="hu-HU" sz="32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→</a:t>
            </a:r>
            <a:r>
              <a:rPr lang="hu-HU" dirty="0"/>
              <a:t> </a:t>
            </a:r>
            <a:r>
              <a:rPr lang="hu-HU" dirty="0" err="1"/>
              <a:t>különbenha</a:t>
            </a:r>
            <a:endParaRPr lang="hu-HU" dirty="0"/>
          </a:p>
          <a:p>
            <a:r>
              <a:rPr lang="hu-HU" dirty="0"/>
              <a:t>Folyamatábrán: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777FB601-B7AB-8172-B6EC-32D6D26CBA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ea typeface="Cambria Math" panose="02040503050406030204" pitchFamily="18" charset="0"/>
              </a:rPr>
              <a:t>Szalayné Tahy Zsuzsanna INFODIDACT 2022</a:t>
            </a:r>
            <a:endParaRPr lang="en-GB" dirty="0">
              <a:ea typeface="Cambria Math" panose="02040503050406030204" pitchFamily="18" charset="0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7DC9F72E-DED1-DE20-45BB-B7FCA82426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91" r="2397" b="5260"/>
          <a:stretch/>
        </p:blipFill>
        <p:spPr bwMode="auto">
          <a:xfrm>
            <a:off x="2055155" y="2954793"/>
            <a:ext cx="6329690" cy="26695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846381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C153878-CA5D-FB32-38C7-3892E9B4A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Python </a:t>
            </a:r>
            <a:r>
              <a:rPr lang="hu-HU" sz="4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→?</a:t>
            </a:r>
            <a:r>
              <a:rPr lang="hu-HU" dirty="0"/>
              <a:t> Adattípus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C1679AA-85D8-5902-D745-69AC8480E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Nincs karakter adattípus</a:t>
            </a:r>
          </a:p>
          <a:p>
            <a:r>
              <a:rPr lang="hu-HU" dirty="0"/>
              <a:t>Adattípusnak nincs mérete csak műveletei</a:t>
            </a:r>
          </a:p>
          <a:p>
            <a:r>
              <a:rPr lang="hu-HU" dirty="0"/>
              <a:t>Változónév dinamikus, nincs adathoz társítva</a:t>
            </a:r>
          </a:p>
          <a:p>
            <a:r>
              <a:rPr lang="hu-HU" dirty="0"/>
              <a:t>Nincs tömb (mivel nincs tárolt adat sem)</a:t>
            </a:r>
          </a:p>
          <a:p>
            <a:pPr lvl="1"/>
            <a:r>
              <a:rPr lang="hu-HU" dirty="0"/>
              <a:t>Lista (dinamikusan bővül, inhomogén)</a:t>
            </a:r>
          </a:p>
          <a:p>
            <a:pPr lvl="1"/>
            <a:r>
              <a:rPr lang="hu-HU" dirty="0" err="1"/>
              <a:t>Range</a:t>
            </a:r>
            <a:r>
              <a:rPr lang="hu-HU" dirty="0"/>
              <a:t> (számok sorozata)</a:t>
            </a:r>
          </a:p>
          <a:p>
            <a:pPr lvl="1"/>
            <a:r>
              <a:rPr lang="hu-HU" dirty="0" err="1"/>
              <a:t>Set</a:t>
            </a:r>
            <a:r>
              <a:rPr lang="hu-HU" dirty="0"/>
              <a:t> (halmaz műveletek)</a:t>
            </a:r>
          </a:p>
          <a:p>
            <a:r>
              <a:rPr lang="hu-HU" dirty="0"/>
              <a:t>Nincs 2D tömb</a:t>
            </a:r>
          </a:p>
          <a:p>
            <a:r>
              <a:rPr lang="hu-HU" dirty="0"/>
              <a:t>Nincs rekord</a:t>
            </a:r>
          </a:p>
          <a:p>
            <a:pPr lvl="1"/>
            <a:r>
              <a:rPr lang="hu-HU" dirty="0"/>
              <a:t>Szótár (mező helyett kulcs)</a:t>
            </a:r>
          </a:p>
          <a:p>
            <a:pPr lvl="1"/>
            <a:r>
              <a:rPr lang="hu-HU" dirty="0" err="1"/>
              <a:t>Class</a:t>
            </a:r>
            <a:r>
              <a:rPr lang="hu-HU" dirty="0"/>
              <a:t> (csak a legvégén, érdeklődőknek)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B2534632-391C-EACD-A8DB-FEFACC3EFB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ea typeface="Cambria Math" panose="02040503050406030204" pitchFamily="18" charset="0"/>
              </a:rPr>
              <a:t>Szalayné Tahy Zsuzsanna INFODIDACT 2022</a:t>
            </a:r>
            <a:endParaRPr lang="en-GB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9556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D889827-4762-FFD6-BD1D-E1C0D7F2B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Python </a:t>
            </a:r>
            <a:r>
              <a:rPr lang="hu-HU" sz="40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→?</a:t>
            </a:r>
            <a:r>
              <a:rPr lang="hu-HU" dirty="0"/>
              <a:t> Vezérlési struktúrák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E6993C7-667C-BEB0-89EB-B1926041A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elif</a:t>
            </a:r>
            <a:r>
              <a:rPr lang="hu-HU" dirty="0"/>
              <a:t> </a:t>
            </a:r>
            <a:r>
              <a:rPr lang="hu-HU" sz="32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→</a:t>
            </a:r>
            <a:r>
              <a:rPr lang="hu-HU" dirty="0"/>
              <a:t> kombinációk </a:t>
            </a:r>
            <a:r>
              <a:rPr lang="hu-HU" dirty="0" err="1"/>
              <a:t>if</a:t>
            </a:r>
            <a:r>
              <a:rPr lang="hu-HU" dirty="0"/>
              <a:t>(</a:t>
            </a:r>
            <a:r>
              <a:rPr lang="hu-HU" dirty="0" err="1"/>
              <a:t>if</a:t>
            </a:r>
            <a:r>
              <a:rPr lang="hu-HU" dirty="0"/>
              <a:t>) </a:t>
            </a:r>
            <a:r>
              <a:rPr lang="hu-HU" dirty="0" err="1"/>
              <a:t>else</a:t>
            </a:r>
            <a:r>
              <a:rPr lang="hu-HU" dirty="0"/>
              <a:t>(</a:t>
            </a:r>
            <a:r>
              <a:rPr lang="hu-HU" dirty="0" err="1"/>
              <a:t>if</a:t>
            </a:r>
            <a:r>
              <a:rPr lang="hu-HU" dirty="0"/>
              <a:t>), </a:t>
            </a:r>
            <a:r>
              <a:rPr lang="hu-HU" dirty="0" err="1"/>
              <a:t>switch</a:t>
            </a:r>
            <a:endParaRPr lang="hu-HU" dirty="0"/>
          </a:p>
          <a:p>
            <a:r>
              <a:rPr lang="hu-HU" dirty="0"/>
              <a:t>Nincs számlálós ciklus</a:t>
            </a:r>
          </a:p>
          <a:p>
            <a:r>
              <a:rPr lang="hu-HU" dirty="0"/>
              <a:t>Nincs hátul </a:t>
            </a:r>
            <a:r>
              <a:rPr lang="hu-HU" dirty="0" err="1"/>
              <a:t>tesztelős</a:t>
            </a:r>
            <a:r>
              <a:rPr lang="hu-HU" dirty="0"/>
              <a:t> ciklus</a:t>
            </a:r>
          </a:p>
          <a:p>
            <a:pPr lvl="1"/>
            <a:r>
              <a:rPr lang="hu-HU" dirty="0" err="1"/>
              <a:t>None</a:t>
            </a:r>
            <a:r>
              <a:rPr lang="hu-HU" dirty="0"/>
              <a:t> adattípus; csak elől teszteléssel tervez</a:t>
            </a:r>
          </a:p>
          <a:p>
            <a:r>
              <a:rPr lang="hu-HU" dirty="0"/>
              <a:t>Nincs adatsorozat </a:t>
            </a:r>
            <a:r>
              <a:rPr lang="hu-HU" sz="32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⇒ nem indexelhető</a:t>
            </a:r>
          </a:p>
          <a:p>
            <a:r>
              <a:rPr lang="hu-HU" dirty="0">
                <a:latin typeface="Cambria Math" panose="02040503050406030204" pitchFamily="18" charset="0"/>
              </a:rPr>
              <a:t>Bejárós ciklus lista objektumon</a:t>
            </a:r>
          </a:p>
          <a:p>
            <a:pPr lvl="1"/>
            <a:r>
              <a:rPr lang="hu-HU" dirty="0" err="1">
                <a:latin typeface="Cambria Math" panose="02040503050406030204" pitchFamily="18" charset="0"/>
              </a:rPr>
              <a:t>break</a:t>
            </a:r>
            <a:endParaRPr lang="hu-HU" dirty="0">
              <a:latin typeface="Cambria Math" panose="02040503050406030204" pitchFamily="18" charset="0"/>
            </a:endParaRPr>
          </a:p>
          <a:p>
            <a:pPr lvl="1"/>
            <a:r>
              <a:rPr lang="hu-HU" dirty="0" err="1">
                <a:latin typeface="Cambria Math" panose="02040503050406030204" pitchFamily="18" charset="0"/>
              </a:rPr>
              <a:t>for</a:t>
            </a:r>
            <a:r>
              <a:rPr lang="hu-HU" dirty="0">
                <a:latin typeface="Cambria Math" panose="02040503050406030204" pitchFamily="18" charset="0"/>
              </a:rPr>
              <a:t>…</a:t>
            </a:r>
            <a:r>
              <a:rPr lang="hu-HU" dirty="0" err="1">
                <a:latin typeface="Cambria Math" panose="02040503050406030204" pitchFamily="18" charset="0"/>
              </a:rPr>
              <a:t>if</a:t>
            </a:r>
            <a:r>
              <a:rPr lang="hu-HU" dirty="0">
                <a:latin typeface="Cambria Math" panose="02040503050406030204" pitchFamily="18" charset="0"/>
              </a:rPr>
              <a:t>…</a:t>
            </a:r>
            <a:r>
              <a:rPr lang="hu-HU" dirty="0" err="1">
                <a:latin typeface="Cambria Math" panose="02040503050406030204" pitchFamily="18" charset="0"/>
              </a:rPr>
              <a:t>break</a:t>
            </a:r>
            <a:r>
              <a:rPr lang="hu-HU" dirty="0">
                <a:latin typeface="Cambria Math" panose="02040503050406030204" pitchFamily="18" charset="0"/>
              </a:rPr>
              <a:t>…</a:t>
            </a:r>
            <a:r>
              <a:rPr lang="hu-HU" dirty="0" err="1">
                <a:latin typeface="Cambria Math" panose="02040503050406030204" pitchFamily="18" charset="0"/>
              </a:rPr>
              <a:t>else</a:t>
            </a:r>
            <a:br>
              <a:rPr lang="hu-HU" dirty="0">
                <a:latin typeface="Cambria Math" panose="02040503050406030204" pitchFamily="18" charset="0"/>
              </a:rPr>
            </a:br>
            <a:r>
              <a:rPr lang="hu-HU" dirty="0">
                <a:latin typeface="Cambria Math" panose="02040503050406030204" pitchFamily="18" charset="0"/>
              </a:rPr>
              <a:t>(erősítse a </a:t>
            </a:r>
            <a:r>
              <a:rPr lang="hu-HU" dirty="0" err="1">
                <a:latin typeface="Cambria Math" panose="02040503050406030204" pitchFamily="18" charset="0"/>
              </a:rPr>
              <a:t>break</a:t>
            </a:r>
            <a:r>
              <a:rPr lang="hu-HU" dirty="0">
                <a:latin typeface="Cambria Math" panose="02040503050406030204" pitchFamily="18" charset="0"/>
              </a:rPr>
              <a:t> használatát</a:t>
            </a:r>
            <a:br>
              <a:rPr lang="hu-HU" dirty="0">
                <a:latin typeface="Cambria Math" panose="02040503050406030204" pitchFamily="18" charset="0"/>
              </a:rPr>
            </a:br>
            <a:r>
              <a:rPr lang="hu-HU" sz="2800" dirty="0"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→ strukturálatlan? → nem természetes</a:t>
            </a:r>
            <a:r>
              <a:rPr lang="hu-HU" dirty="0">
                <a:latin typeface="Cambria Math" panose="02040503050406030204" pitchFamily="18" charset="0"/>
              </a:rPr>
              <a:t>)</a:t>
            </a:r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EC1A9B53-E6F3-FA36-4451-64947AC641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ea typeface="Cambria Math" panose="02040503050406030204" pitchFamily="18" charset="0"/>
              </a:rPr>
              <a:t>Szalayné Tahy Zsuzsanna INFODIDACT 2022</a:t>
            </a:r>
            <a:endParaRPr lang="en-GB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9029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9689</TotalTime>
  <Words>722</Words>
  <Application>Microsoft Office PowerPoint</Application>
  <PresentationFormat>Diavetítés a képernyőre (4:3 oldalarány)</PresentationFormat>
  <Paragraphs>166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 Math</vt:lpstr>
      <vt:lpstr>Courier New</vt:lpstr>
      <vt:lpstr>Garamond</vt:lpstr>
      <vt:lpstr>Office Theme</vt:lpstr>
      <vt:lpstr>Teaching Python Considered Harmful? A strukturált programozás Python nyelven tanítása káros</vt:lpstr>
      <vt:lpstr>A Python nyelv szerepe</vt:lpstr>
      <vt:lpstr>Python – Tanítás</vt:lpstr>
      <vt:lpstr>DigitProg 9 – hozott ismeretek</vt:lpstr>
      <vt:lpstr>Középiskolai programozás</vt:lpstr>
      <vt:lpstr>Digit Prog 9–11 tanterv </vt:lpstr>
      <vt:lpstr>Python →? algoritmus tervezés</vt:lpstr>
      <vt:lpstr>Python →? Adattípus </vt:lpstr>
      <vt:lpstr>Python →? Vezérlési struktúrák </vt:lpstr>
      <vt:lpstr>Python →? Típusalgoritmus </vt:lpstr>
      <vt:lpstr>Python →? Típusalgoritmus </vt:lpstr>
      <vt:lpstr>Függvény →? Típusalgoritmus </vt:lpstr>
      <vt:lpstr>Összegzés</vt:lpstr>
      <vt:lpstr>Kell a strukturált programozás?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pj</dc:creator>
  <cp:lastModifiedBy>Szalayné Tahy Zsuzsanna</cp:lastModifiedBy>
  <cp:revision>346</cp:revision>
  <dcterms:created xsi:type="dcterms:W3CDTF">2011-03-29T08:32:47Z</dcterms:created>
  <dcterms:modified xsi:type="dcterms:W3CDTF">2022-12-20T13:19:30Z</dcterms:modified>
</cp:coreProperties>
</file>